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65" r:id="rId5"/>
    <p:sldMasterId id="2147483701" r:id="rId6"/>
    <p:sldMasterId id="2147483671" r:id="rId7"/>
    <p:sldMasterId id="2147483685" r:id="rId8"/>
  </p:sldMasterIdLst>
  <p:notesMasterIdLst>
    <p:notesMasterId r:id="rId19"/>
  </p:notesMasterIdLst>
  <p:sldIdLst>
    <p:sldId id="290" r:id="rId9"/>
    <p:sldId id="314" r:id="rId10"/>
    <p:sldId id="288" r:id="rId11"/>
    <p:sldId id="318" r:id="rId12"/>
    <p:sldId id="316" r:id="rId13"/>
    <p:sldId id="311" r:id="rId14"/>
    <p:sldId id="312" r:id="rId15"/>
    <p:sldId id="319" r:id="rId16"/>
    <p:sldId id="315" r:id="rId17"/>
    <p:sldId id="289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D02A06-88F7-A24F-5D22-BAF7B44258F4}" name="Anja Bender" initials="AB" userId="S::anja.bender@ts.berlin::54672c7b-7362-40db-b14a-c2e598b3d988" providerId="AD"/>
  <p188:author id="{BD22BE07-0EE5-FAEE-A00B-92598DE6C124}" name="Pauline Boos" initials="" userId="S::pauline.boos@ts.berlin::5726436d-5648-49fb-94ec-38f0b918cea5" providerId="AD"/>
  <p188:author id="{90CD9F21-B31C-ADDD-C97C-2328E393FCBA}" name="Deborah Paluch" initials="" userId="S::deborah.paluch@ts.berlin::3640b0c1-77b7-47d2-8b9d-61b0e1a05771" providerId="AD"/>
  <p188:author id="{1E1F4338-302B-2E5A-FD7D-E4124857F843}" name="Anna-Luisa Hantelmann" initials="AH" userId="S::anna.hantelmann@ts.berlin::d4e6db7f-b85d-419a-bb5d-d6bdcfd0f0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CE"/>
    <a:srgbClr val="1E3690"/>
    <a:srgbClr val="393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/>
    <p:restoredTop sz="94661"/>
  </p:normalViewPr>
  <p:slideViewPr>
    <p:cSldViewPr snapToGrid="0">
      <p:cViewPr varScale="1">
        <p:scale>
          <a:sx n="109" d="100"/>
          <a:sy n="109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38EC6-A5B4-9E4D-B14D-2ABB10B9C793}" type="datetimeFigureOut">
              <a:rPr lang="de-DE" smtClean="0"/>
              <a:t>04.04.25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80513-5E56-A94D-B9BB-D08595B2F2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92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80513-5E56-A94D-B9BB-D08595B2F20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2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80513-5E56-A94D-B9BB-D08595B2F20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86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80513-5E56-A94D-B9BB-D08595B2F20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95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de-DE"/>
            </a:b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80513-5E56-A94D-B9BB-D08595B2F20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75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8B1D9C7-FBE2-68A2-E43F-5A5BF8DFF0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5100" y="2781300"/>
            <a:ext cx="4241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72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: 1-spaltig +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CA238D-B88E-A2CB-E370-0DB9D8828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2133600"/>
            <a:ext cx="6336000" cy="403225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1466B7F-E3CA-CF5B-C85B-5EB3E907A6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6379" y="3570059"/>
            <a:ext cx="4354285" cy="2629988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5E2F7FE-3A69-20CC-B6E6-E1C426337F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9229" y="3628932"/>
            <a:ext cx="3461204" cy="226800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b="0" i="0">
                <a:latin typeface="ClanPro-Book" panose="020B0604020101020102" pitchFamily="34" charset="77"/>
              </a:defRPr>
            </a:lvl1pPr>
          </a:lstStyle>
          <a:p>
            <a:endParaRPr lang="de-DE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0D0135E9-D7F2-3BC2-AA26-2D3B2294BA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688" y="5637213"/>
            <a:ext cx="6336000" cy="528637"/>
          </a:xfrm>
        </p:spPr>
        <p:txBody>
          <a:bodyPr anchor="b" anchorCtr="0"/>
          <a:lstStyle/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64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: 1-spaltig +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CA238D-B88E-A2CB-E370-0DB9D8828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2133600"/>
            <a:ext cx="6336000" cy="403225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9133A126-BB17-98C7-331A-D4F80DA30BC2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9311838" y="1628775"/>
            <a:ext cx="2545200" cy="1695600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D125DD4A-A89B-FBC8-7360-251FEDE95F28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7673670" y="3734301"/>
            <a:ext cx="3463355" cy="2307270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87F72DC1-AA8B-7F71-CA42-409D023E1F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688" y="5637213"/>
            <a:ext cx="6336000" cy="528637"/>
          </a:xfrm>
        </p:spPr>
        <p:txBody>
          <a:bodyPr anchor="b" anchorCtr="0"/>
          <a:lstStyle/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90358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: 1-spaltig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CA238D-B88E-A2CB-E370-0DB9D8828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2133600"/>
            <a:ext cx="6336000" cy="403225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B8C985-1162-E02C-F68C-85EBBD88453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9251015" y="4897187"/>
            <a:ext cx="2243973" cy="1494924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C11207E1-1762-2FAB-24DD-D20107BBB00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9311838" y="1628775"/>
            <a:ext cx="2545200" cy="1695600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345341A5-7A28-D3C3-6CCE-8A3D1E5AA1FC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7673670" y="3734301"/>
            <a:ext cx="2243973" cy="1494924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85AECFCA-B206-5117-F993-259BBFBF7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688" y="5637213"/>
            <a:ext cx="6336000" cy="528637"/>
          </a:xfrm>
        </p:spPr>
        <p:txBody>
          <a:bodyPr anchor="b" anchorCtr="0"/>
          <a:lstStyle/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514169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: 1-spaltig + Publikat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CA238D-B88E-A2CB-E370-0DB9D8828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0238" y="2133600"/>
            <a:ext cx="7054750" cy="403225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ECC4848-9372-23DB-C169-563DCA24ED3E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055688" y="2133600"/>
            <a:ext cx="1800000" cy="2545714"/>
          </a:xfrm>
          <a:solidFill>
            <a:schemeClr val="bg1"/>
          </a:solidFill>
          <a:effectLst>
            <a:outerShdw blurRad="191729" dir="2700000" algn="tl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10213067-82EA-4E08-B211-BAAF7078808A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2318432" y="3620136"/>
            <a:ext cx="1800000" cy="2545714"/>
          </a:xfrm>
          <a:solidFill>
            <a:schemeClr val="bg1"/>
          </a:solidFill>
          <a:effectLst>
            <a:outerShdw blurRad="191729" dir="2700000" algn="tl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488E36C0-CEE6-DA09-FDF0-6F447E20A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0237" y="5637213"/>
            <a:ext cx="7056437" cy="528637"/>
          </a:xfrm>
        </p:spPr>
        <p:txBody>
          <a:bodyPr anchor="b" anchorCtr="0"/>
          <a:lstStyle/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297044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vorstellung : Lang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">
            <a:extLst>
              <a:ext uri="{FF2B5EF4-FFF2-40B4-BE49-F238E27FC236}">
                <a16:creationId xmlns:a16="http://schemas.microsoft.com/office/drawing/2014/main" id="{49590D52-920C-6BA8-5004-F282C57B2B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37038" y="1628775"/>
            <a:ext cx="5220000" cy="4895849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B2E7373-81FB-999D-1B22-5E2CE9DCEF7E}"/>
              </a:ext>
            </a:extLst>
          </p:cNvPr>
          <p:cNvSpPr/>
          <p:nvPr userDrawn="1"/>
        </p:nvSpPr>
        <p:spPr>
          <a:xfrm>
            <a:off x="695325" y="692150"/>
            <a:ext cx="7109732" cy="54737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109076"/>
            <a:ext cx="6335712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CA238D-B88E-A2CB-E370-0DB9D8828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1850571"/>
            <a:ext cx="6335712" cy="3898353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8ADAEC6A-48F9-0D14-A048-0CF7A9BFD7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688" y="5220287"/>
            <a:ext cx="6336000" cy="528637"/>
          </a:xfrm>
        </p:spPr>
        <p:txBody>
          <a:bodyPr anchor="b" anchorCtr="0"/>
          <a:lstStyle/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237028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vorstellung : Lang +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B2E7373-81FB-999D-1B22-5E2CE9DCEF7E}"/>
              </a:ext>
            </a:extLst>
          </p:cNvPr>
          <p:cNvSpPr/>
          <p:nvPr userDrawn="1"/>
        </p:nvSpPr>
        <p:spPr>
          <a:xfrm>
            <a:off x="695325" y="692150"/>
            <a:ext cx="7109732" cy="54737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109076"/>
            <a:ext cx="6335712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CA238D-B88E-A2CB-E370-0DB9D8828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1850571"/>
            <a:ext cx="6153495" cy="389835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843C392B-43E3-6455-F987-833FC4545D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688" y="5220287"/>
            <a:ext cx="6153495" cy="528637"/>
          </a:xfrm>
        </p:spPr>
        <p:txBody>
          <a:bodyPr anchor="b" anchorCtr="0"/>
          <a:lstStyle/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906215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vorstellung : Lang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3">
            <a:extLst>
              <a:ext uri="{FF2B5EF4-FFF2-40B4-BE49-F238E27FC236}">
                <a16:creationId xmlns:a16="http://schemas.microsoft.com/office/drawing/2014/main" id="{AB2F9E22-73A1-31BC-8F0A-0D9188A328E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9311838" y="1109076"/>
            <a:ext cx="2545200" cy="1695600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B2E7373-81FB-999D-1B22-5E2CE9DCEF7E}"/>
              </a:ext>
            </a:extLst>
          </p:cNvPr>
          <p:cNvSpPr/>
          <p:nvPr userDrawn="1"/>
        </p:nvSpPr>
        <p:spPr>
          <a:xfrm>
            <a:off x="695325" y="692150"/>
            <a:ext cx="7109732" cy="54737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109076"/>
            <a:ext cx="6335712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CA238D-B88E-A2CB-E370-0DB9D8828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1850571"/>
            <a:ext cx="6153495" cy="389835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24FEED9B-AF0B-4473-4B85-320E18B1119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7391400" y="1932924"/>
            <a:ext cx="2545200" cy="1695600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031701D3-7E78-35AD-849B-79BE6002D92D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273143" y="4347008"/>
            <a:ext cx="2545200" cy="1696800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7AE6C7E7-D560-7377-28F7-E29C5C8D9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688" y="5220287"/>
            <a:ext cx="6153495" cy="528637"/>
          </a:xfrm>
        </p:spPr>
        <p:txBody>
          <a:bodyPr anchor="b" anchorCtr="0"/>
          <a:lstStyle/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51369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vorstellung : Knapp +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3DD0971-AAE4-743B-58DC-81BE349CEA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37038" y="333375"/>
            <a:ext cx="5220000" cy="619125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D14BF6-DBF2-4192-D0C2-6AAC91F15A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781" y="1586705"/>
            <a:ext cx="7772400" cy="46228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2D6D13-5E1B-5D35-96DF-C12DB0BDE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2133600"/>
            <a:ext cx="6683875" cy="362989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52000" indent="0">
              <a:buFontTx/>
              <a:buNone/>
              <a:defRPr>
                <a:solidFill>
                  <a:schemeClr val="tx2"/>
                </a:solidFill>
              </a:defRPr>
            </a:lvl2pPr>
            <a:lvl3pPr marL="468000" indent="0">
              <a:buFontTx/>
              <a:buNone/>
              <a:defRPr>
                <a:solidFill>
                  <a:schemeClr val="tx2"/>
                </a:solidFill>
              </a:defRPr>
            </a:lvl3pPr>
            <a:lvl4pPr marL="468000" indent="0">
              <a:buFontTx/>
              <a:buNone/>
              <a:defRPr>
                <a:solidFill>
                  <a:schemeClr val="tx2"/>
                </a:solidFill>
              </a:defRPr>
            </a:lvl4pPr>
            <a:lvl5pPr marL="468000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E8472E39-1633-E496-8144-1FE75E31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5220000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049B36BB-5226-F34B-082F-A4C015CD28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688" y="5234854"/>
            <a:ext cx="6336000" cy="528637"/>
          </a:xfrm>
        </p:spPr>
        <p:txBody>
          <a:bodyPr anchor="b" anchorCtr="0"/>
          <a:lstStyle/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444788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vorstellung : Knapp + 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CD14BF6-DBF2-4192-D0C2-6AAC91F15A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781" y="1586705"/>
            <a:ext cx="7772400" cy="46228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E8472E39-1633-E496-8144-1FE75E31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7" y="692150"/>
            <a:ext cx="6336002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22F6A55B-2CF3-40CC-DBAE-D8BD0CE43D54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7722928" y="2802473"/>
            <a:ext cx="2545200" cy="1695600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6B39FB8-AFD8-D34E-ADC6-026EEC248296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568542" y="696635"/>
            <a:ext cx="2288495" cy="1593510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E601DECB-0FB9-91C2-F16A-3A343741BE01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722928" y="1055640"/>
            <a:ext cx="1234505" cy="1234505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8EFFD364-1407-A292-8470-7BE0491CA33C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033635" y="5170713"/>
            <a:ext cx="2032304" cy="1353911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8E3F1B7D-3234-23BC-D1A7-20744B74EE4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613008" y="4217141"/>
            <a:ext cx="1234505" cy="1234505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EB809675-0CF7-2C9F-34EF-63EEF5CCE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2133600"/>
            <a:ext cx="6336001" cy="362989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52000" indent="0">
              <a:buFontTx/>
              <a:buNone/>
              <a:defRPr>
                <a:solidFill>
                  <a:schemeClr val="tx2"/>
                </a:solidFill>
              </a:defRPr>
            </a:lvl2pPr>
            <a:lvl3pPr marL="468000" indent="0">
              <a:buFontTx/>
              <a:buNone/>
              <a:defRPr>
                <a:solidFill>
                  <a:schemeClr val="tx2"/>
                </a:solidFill>
              </a:defRPr>
            </a:lvl3pPr>
            <a:lvl4pPr marL="468000" indent="0">
              <a:buFontTx/>
              <a:buNone/>
              <a:defRPr>
                <a:solidFill>
                  <a:schemeClr val="tx2"/>
                </a:solidFill>
              </a:defRPr>
            </a:lvl4pPr>
            <a:lvl5pPr marL="468000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59A6F0F-8BC3-B968-1FA1-0BF25668EB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688" y="5234854"/>
            <a:ext cx="6336000" cy="528637"/>
          </a:xfrm>
        </p:spPr>
        <p:txBody>
          <a:bodyPr anchor="b" anchorCtr="0"/>
          <a:lstStyle/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940517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en :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B3F277A-E194-36E8-C434-164AAAD0F1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781" y="1586705"/>
            <a:ext cx="7772400" cy="4622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5DECC4-7171-39B2-4FB6-098A71D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21" y="2133600"/>
            <a:ext cx="6683875" cy="48731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2D6D13-5E1B-5D35-96DF-C12DB0BDE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2736000"/>
            <a:ext cx="6683875" cy="3027491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  <a:lvl2pPr marL="252000" indent="0">
              <a:buFontTx/>
              <a:buNone/>
              <a:defRPr>
                <a:solidFill>
                  <a:schemeClr val="tx2"/>
                </a:solidFill>
              </a:defRPr>
            </a:lvl2pPr>
            <a:lvl3pPr marL="468000" indent="0">
              <a:buFontTx/>
              <a:buNone/>
              <a:defRPr>
                <a:solidFill>
                  <a:schemeClr val="tx2"/>
                </a:solidFill>
              </a:defRPr>
            </a:lvl3pPr>
            <a:lvl4pPr marL="468000" indent="0">
              <a:buFontTx/>
              <a:buNone/>
              <a:defRPr>
                <a:solidFill>
                  <a:schemeClr val="tx2"/>
                </a:solidFill>
              </a:defRPr>
            </a:lvl4pPr>
            <a:lvl5pPr marL="468000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B927000-72A9-1BF9-EEE0-6E4765522836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9360000" y="2997312"/>
            <a:ext cx="1440000" cy="14400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r>
              <a:rPr lang="de-DE"/>
              <a:t>Icon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46FE04F-0CE9-BD09-1012-6FFFF5BB73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688" y="720725"/>
            <a:ext cx="10440987" cy="35407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b="1" i="0">
                <a:solidFill>
                  <a:schemeClr val="accent6"/>
                </a:solidFill>
                <a:latin typeface="ClanPro-Bold" panose="020B0604020101020102" pitchFamily="34" charset="77"/>
              </a:defRPr>
            </a:lvl1pPr>
          </a:lstStyle>
          <a:p>
            <a:pPr lvl="0"/>
            <a:r>
              <a:rPr lang="de-DE"/>
              <a:t>Optionaler Titel</a:t>
            </a:r>
          </a:p>
        </p:txBody>
      </p:sp>
    </p:spTree>
    <p:extLst>
      <p:ext uri="{BB962C8B-B14F-4D97-AF65-F5344CB8AC3E}">
        <p14:creationId xmlns:p14="http://schemas.microsoft.com/office/powerpoint/2010/main" val="1474393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: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105A-117C-0A33-6619-B83C37AF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742668-E8D1-AE9B-2A9E-F84AFDA22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9500" y="3852000"/>
            <a:ext cx="8100000" cy="4431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FB6187-1B2B-6794-6AD0-D70A3BD3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000" y="1800000"/>
            <a:ext cx="62357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29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en :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3DD0971-AAE4-743B-58DC-81BE349CEA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37038" y="333375"/>
            <a:ext cx="5220000" cy="619125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D14BF6-DBF2-4192-D0C2-6AAC91F15A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781" y="1586705"/>
            <a:ext cx="7772400" cy="4622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5DECC4-7171-39B2-4FB6-098A71D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21" y="2133600"/>
            <a:ext cx="6683875" cy="48731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23C7B0B-BCF6-E112-62A9-BF1B4954A8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688" y="720725"/>
            <a:ext cx="5121275" cy="358775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accent6"/>
                </a:solidFill>
                <a:latin typeface="ClanPro-Bold" panose="020B0604020101020102" pitchFamily="34" charset="77"/>
              </a:defRPr>
            </a:lvl1pPr>
          </a:lstStyle>
          <a:p>
            <a:pPr lvl="0"/>
            <a:r>
              <a:rPr lang="de-DE"/>
              <a:t>Optionaler Titel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27FF6BBF-45E8-00AE-612E-95B5D0106F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2736000"/>
            <a:ext cx="6683875" cy="3027491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  <a:lvl2pPr marL="252000" indent="0">
              <a:buFontTx/>
              <a:buNone/>
              <a:defRPr>
                <a:solidFill>
                  <a:schemeClr val="tx2"/>
                </a:solidFill>
              </a:defRPr>
            </a:lvl2pPr>
            <a:lvl3pPr marL="468000" indent="0">
              <a:buFontTx/>
              <a:buNone/>
              <a:defRPr>
                <a:solidFill>
                  <a:schemeClr val="tx2"/>
                </a:solidFill>
              </a:defRPr>
            </a:lvl3pPr>
            <a:lvl4pPr marL="468000" indent="0">
              <a:buFontTx/>
              <a:buNone/>
              <a:defRPr>
                <a:solidFill>
                  <a:schemeClr val="tx2"/>
                </a:solidFill>
              </a:defRPr>
            </a:lvl4pPr>
            <a:lvl5pPr marL="468000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8193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scha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5239174-E9E2-4044-1D6F-906C8A23E3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/>
            </a:lvl1pPr>
          </a:lstStyle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DF4965C-421B-F9EB-97BD-A85BEEF148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781" y="3669505"/>
            <a:ext cx="7772400" cy="254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5DECC4-7171-39B2-4FB6-098A71D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21" y="4136572"/>
            <a:ext cx="6683875" cy="48731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2D6D13-5E1B-5D35-96DF-C12DB0BDE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4738972"/>
            <a:ext cx="6683875" cy="1066083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  <a:lvl2pPr marL="252000" indent="0">
              <a:buFontTx/>
              <a:buNone/>
              <a:defRPr>
                <a:solidFill>
                  <a:schemeClr val="tx2"/>
                </a:solidFill>
              </a:defRPr>
            </a:lvl2pPr>
            <a:lvl3pPr marL="468000" indent="0">
              <a:buFontTx/>
              <a:buNone/>
              <a:defRPr>
                <a:solidFill>
                  <a:schemeClr val="tx2"/>
                </a:solidFill>
              </a:defRPr>
            </a:lvl3pPr>
            <a:lvl4pPr marL="468000" indent="0">
              <a:buFontTx/>
              <a:buNone/>
              <a:defRPr>
                <a:solidFill>
                  <a:schemeClr val="tx2"/>
                </a:solidFill>
              </a:defRPr>
            </a:lvl4pPr>
            <a:lvl5pPr marL="468000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36524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: Sammlung + Schlag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62DB1-DD01-7F13-2C76-9843C8D8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375" y="3185343"/>
            <a:ext cx="10439300" cy="48731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66F876D-D4E1-3C17-CE72-21476B4CBC0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057375" y="692150"/>
            <a:ext cx="2545200" cy="1908000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F0523BC6-0B92-5ADD-8F83-C5C17CEF2850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982613" y="4314486"/>
            <a:ext cx="1907636" cy="2543514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946A8070-B10D-5BBC-E2CA-E96AA85B3786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474624" y="-409914"/>
            <a:ext cx="1907636" cy="2543514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EE6C12B5-81B4-6B05-6959-F08BC7D08B9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589565" y="2157242"/>
            <a:ext cx="1907636" cy="2543514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5493F6BB-E6CC-6201-D6CD-81FF42319084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444778" y="4314486"/>
            <a:ext cx="2545200" cy="1908000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BECEA1BD-1315-C608-D6C1-6F2A4685A58F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586734" y="729158"/>
            <a:ext cx="1403244" cy="1870992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F5989144-4906-65EB-B6CC-0D05165F966C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95325" y="3672656"/>
            <a:ext cx="1403245" cy="1870993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23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: 1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0CA616-C554-C683-48DB-2D76BD1CCF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781" y="1586705"/>
            <a:ext cx="7772400" cy="4622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1744C4-4F3E-F4C7-4204-C120E630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EEF0515D-73A1-FEDA-1ED8-DDDB5AEE3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2133600"/>
            <a:ext cx="6336000" cy="3632200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4525BAA0-E69B-4FAF-BAB3-70C13A39F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91940" y="2133600"/>
            <a:ext cx="3244372" cy="3244372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788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: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744C4-4F3E-F4C7-4204-C120E630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71C28D-2C37-FF3D-AF81-EA1073CB1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0114" y="4816475"/>
            <a:ext cx="3465512" cy="1349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905175A-6FE2-ED5E-3C7A-99A1AACF2F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20988" y="2133600"/>
            <a:ext cx="2163763" cy="2163763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037F0A4-AD89-1B48-E44D-689A8A7CA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97175" y="4816475"/>
            <a:ext cx="3465512" cy="1349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4525BAA0-E69B-4FAF-BAB3-70C13A39F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40748" y="2133600"/>
            <a:ext cx="2163763" cy="2163763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2968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: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744C4-4F3E-F4C7-4204-C120E630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71C28D-2C37-FF3D-AF81-EA1073CB1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4816475"/>
            <a:ext cx="3465512" cy="1349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905175A-6FE2-ED5E-3C7A-99A1AACF2F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46199" y="2133600"/>
            <a:ext cx="2163763" cy="2163763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1D1A6637-E954-EF0A-61B6-44289FFD55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45768" y="4816475"/>
            <a:ext cx="3465512" cy="1349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56112FAD-4CF4-E0CE-59B1-66A86A3F6C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6642" y="2133600"/>
            <a:ext cx="2163763" cy="2163763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037F0A4-AD89-1B48-E44D-689A8A7CA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0546" y="4816475"/>
            <a:ext cx="3465512" cy="1349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4525BAA0-E69B-4FAF-BAB3-70C13A39F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14119" y="2133600"/>
            <a:ext cx="2163763" cy="2163763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7606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: 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744C4-4F3E-F4C7-4204-C120E630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71C28D-2C37-FF3D-AF81-EA1073CB1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4816475"/>
            <a:ext cx="2545715" cy="1349375"/>
          </a:xfr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905175A-6FE2-ED5E-3C7A-99A1AACF2F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6300" y="2133600"/>
            <a:ext cx="2163763" cy="2163763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1290120B-3912-AECC-BBEB-4D5C0CE0CD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48685" y="4816475"/>
            <a:ext cx="2545715" cy="1349375"/>
          </a:xfr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Bildplatzhalter 7">
            <a:extLst>
              <a:ext uri="{FF2B5EF4-FFF2-40B4-BE49-F238E27FC236}">
                <a16:creationId xmlns:a16="http://schemas.microsoft.com/office/drawing/2014/main" id="{AC344239-4FB7-92A3-C528-17C80C5DA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39660" y="2133600"/>
            <a:ext cx="2163763" cy="2163763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7EE9070B-A20C-7D26-11C8-D8BAFFC802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6380" y="2133600"/>
            <a:ext cx="2163763" cy="2163763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2BAA2D79-52A1-BCBD-FCF7-C45CBB581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93020" y="2133600"/>
            <a:ext cx="2163763" cy="2163763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522A814-1100-76B4-F415-F150FB3A9C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7602" y="4816475"/>
            <a:ext cx="2545715" cy="1349375"/>
          </a:xfr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6CA0EC66-C09E-A085-471D-4128D8692E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519" y="4816475"/>
            <a:ext cx="2545715" cy="1349375"/>
          </a:xfr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189385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: Grup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744C4-4F3E-F4C7-4204-C120E630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71C28D-2C37-FF3D-AF81-EA1073CB1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35" y="317584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905175A-6FE2-ED5E-3C7A-99A1AACF2F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326" y="162877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BD8F03D6-025A-9533-42A6-7003A35C5B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081465" y="317584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36" name="Bildplatzhalter 7">
            <a:extLst>
              <a:ext uri="{FF2B5EF4-FFF2-40B4-BE49-F238E27FC236}">
                <a16:creationId xmlns:a16="http://schemas.microsoft.com/office/drawing/2014/main" id="{5616EB23-E216-2537-2017-19F2344C6A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178256" y="162877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BAD5C74E-A149-4870-0F42-3EDA36C7CBD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879" y="317584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F2DBAFF5-3B9B-9CA1-29C9-D3513ED755E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281670" y="162877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5D2960E2-867E-29E4-2C81-BC97D8CE20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288293" y="317584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40" name="Bildplatzhalter 7">
            <a:extLst>
              <a:ext uri="{FF2B5EF4-FFF2-40B4-BE49-F238E27FC236}">
                <a16:creationId xmlns:a16="http://schemas.microsoft.com/office/drawing/2014/main" id="{5C66B900-7F0E-8D00-A399-2AD67D829BA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85084" y="162877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1B08DD82-AE30-B3CB-082A-37836F46F69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91707" y="317584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42" name="Bildplatzhalter 7">
            <a:extLst>
              <a:ext uri="{FF2B5EF4-FFF2-40B4-BE49-F238E27FC236}">
                <a16:creationId xmlns:a16="http://schemas.microsoft.com/office/drawing/2014/main" id="{1F43EBE4-AA94-2805-0CA2-0DB6729090D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88498" y="162877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4448E8B2-8CA3-13B0-09EF-7F6FD0E850B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495121" y="317584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44" name="Bildplatzhalter 7">
            <a:extLst>
              <a:ext uri="{FF2B5EF4-FFF2-40B4-BE49-F238E27FC236}">
                <a16:creationId xmlns:a16="http://schemas.microsoft.com/office/drawing/2014/main" id="{0736CED3-04E2-6504-20C4-EBA9D103E68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591912" y="162877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9891719D-E4D8-DD0E-3D9C-B2F9FC43458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8535" y="559392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46" name="Bildplatzhalter 7">
            <a:extLst>
              <a:ext uri="{FF2B5EF4-FFF2-40B4-BE49-F238E27FC236}">
                <a16:creationId xmlns:a16="http://schemas.microsoft.com/office/drawing/2014/main" id="{CB138723-464F-C93C-070A-62D7D814C90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95326" y="404685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47" name="Textplatzhalter 3">
            <a:extLst>
              <a:ext uri="{FF2B5EF4-FFF2-40B4-BE49-F238E27FC236}">
                <a16:creationId xmlns:a16="http://schemas.microsoft.com/office/drawing/2014/main" id="{BA8922DA-0069-87DD-64E4-2CCA2A6CB63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081465" y="559392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48" name="Bildplatzhalter 7">
            <a:extLst>
              <a:ext uri="{FF2B5EF4-FFF2-40B4-BE49-F238E27FC236}">
                <a16:creationId xmlns:a16="http://schemas.microsoft.com/office/drawing/2014/main" id="{A5438922-C39E-EC0D-0351-DFFB4CDBA8B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178256" y="404685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49" name="Textplatzhalter 3">
            <a:extLst>
              <a:ext uri="{FF2B5EF4-FFF2-40B4-BE49-F238E27FC236}">
                <a16:creationId xmlns:a16="http://schemas.microsoft.com/office/drawing/2014/main" id="{803AE642-04C5-5AAD-39CA-4BF196933C1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184879" y="559392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50" name="Bildplatzhalter 7">
            <a:extLst>
              <a:ext uri="{FF2B5EF4-FFF2-40B4-BE49-F238E27FC236}">
                <a16:creationId xmlns:a16="http://schemas.microsoft.com/office/drawing/2014/main" id="{E2FA171E-3590-9E7C-EA67-5ACB18FFC09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281670" y="404685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51" name="Textplatzhalter 3">
            <a:extLst>
              <a:ext uri="{FF2B5EF4-FFF2-40B4-BE49-F238E27FC236}">
                <a16:creationId xmlns:a16="http://schemas.microsoft.com/office/drawing/2014/main" id="{4B527EDA-FDD6-1617-096A-639A9C1FEC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88293" y="559392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52" name="Bildplatzhalter 7">
            <a:extLst>
              <a:ext uri="{FF2B5EF4-FFF2-40B4-BE49-F238E27FC236}">
                <a16:creationId xmlns:a16="http://schemas.microsoft.com/office/drawing/2014/main" id="{5D6E09F4-30A3-0DE5-EE31-4A7FE314A7A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85084" y="404685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53" name="Textplatzhalter 3">
            <a:extLst>
              <a:ext uri="{FF2B5EF4-FFF2-40B4-BE49-F238E27FC236}">
                <a16:creationId xmlns:a16="http://schemas.microsoft.com/office/drawing/2014/main" id="{1C112965-8EE2-AA32-A577-A66FDFD9D27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91707" y="559392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54" name="Bildplatzhalter 7">
            <a:extLst>
              <a:ext uri="{FF2B5EF4-FFF2-40B4-BE49-F238E27FC236}">
                <a16:creationId xmlns:a16="http://schemas.microsoft.com/office/drawing/2014/main" id="{19D986F7-CC67-B65D-7744-C2D4B9855E0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4488498" y="404685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  <p:sp>
        <p:nvSpPr>
          <p:cNvPr id="55" name="Textplatzhalter 3">
            <a:extLst>
              <a:ext uri="{FF2B5EF4-FFF2-40B4-BE49-F238E27FC236}">
                <a16:creationId xmlns:a16="http://schemas.microsoft.com/office/drawing/2014/main" id="{1A977B79-2D32-5F47-C55A-138630F03D8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2495121" y="5593925"/>
            <a:ext cx="1512000" cy="283219"/>
          </a:xfrm>
        </p:spPr>
        <p:txBody>
          <a:bodyPr>
            <a:spAutoFit/>
          </a:bodyPr>
          <a:lstStyle>
            <a:lvl1pPr marL="0" indent="0" algn="ctr">
              <a:lnSpc>
                <a:spcPts val="2400"/>
              </a:lnSpc>
              <a:buNone/>
              <a:defRPr sz="1600">
                <a:solidFill>
                  <a:schemeClr val="tx2"/>
                </a:solidFill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de-DE"/>
          </a:p>
        </p:txBody>
      </p:sp>
      <p:sp>
        <p:nvSpPr>
          <p:cNvPr id="56" name="Bildplatzhalter 7">
            <a:extLst>
              <a:ext uri="{FF2B5EF4-FFF2-40B4-BE49-F238E27FC236}">
                <a16:creationId xmlns:a16="http://schemas.microsoft.com/office/drawing/2014/main" id="{FEA8A528-B237-32C2-016F-D6C07D25D07D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591912" y="4046855"/>
            <a:ext cx="1318420" cy="1318420"/>
          </a:xfrm>
          <a:prstGeom prst="ellipse">
            <a:avLst/>
          </a:prstGeom>
          <a:ln w="5080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4010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: Gruppen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AD965-9A6B-C970-D83E-0E0D47CB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0C75D74E-E987-F1D9-BE0D-B6F32FF8AAC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979137" y="1628775"/>
            <a:ext cx="6515851" cy="4537075"/>
          </a:xfrm>
          <a:solidFill>
            <a:schemeClr val="bg1"/>
          </a:solidFill>
          <a:effectLst>
            <a:outerShdw dist="202277" dir="2700000" algn="tl" rotWithShape="0">
              <a:schemeClr val="tx2"/>
            </a:outerShdw>
          </a:effectLst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F8E32D-3D7F-418C-2284-B887D0405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1628775"/>
            <a:ext cx="3455352" cy="4537075"/>
          </a:xfrm>
        </p:spPr>
        <p:txBody>
          <a:bodyPr anchor="b">
            <a:no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tx2"/>
                </a:solidFill>
              </a:defRPr>
            </a:lvl2pPr>
            <a:lvl3pPr marL="468000" indent="0">
              <a:buNone/>
              <a:defRPr>
                <a:solidFill>
                  <a:schemeClr val="tx2"/>
                </a:solidFill>
              </a:defRPr>
            </a:lvl3pPr>
            <a:lvl4pPr marL="468000" indent="0">
              <a:buNone/>
              <a:defRPr>
                <a:solidFill>
                  <a:schemeClr val="tx2"/>
                </a:solidFill>
              </a:defRPr>
            </a:lvl4pPr>
            <a:lvl5pPr marL="4680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423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zit: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2832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CA238D-B88E-A2CB-E370-0DB9D8828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0080" y="1584000"/>
            <a:ext cx="10854908" cy="4581850"/>
          </a:xfrm>
        </p:spPr>
        <p:txBody>
          <a:bodyPr numCol="1" spcCol="36000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47846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: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105A-117C-0A33-6619-B83C37AF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742668-E8D1-AE9B-2A9E-F84AFDA22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9500" y="3096000"/>
            <a:ext cx="8100000" cy="4431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FB6187-1B2B-6794-6AD0-D70A3BD3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000" y="1800000"/>
            <a:ext cx="62357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10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zit: dunkel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2832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CA238D-B88E-A2CB-E370-0DB9D8828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0080" y="1584000"/>
            <a:ext cx="10854908" cy="4581850"/>
          </a:xfrm>
        </p:spPr>
        <p:txBody>
          <a:bodyPr numCol="1" spcCol="36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99461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9A2C1-E0CE-1441-C2B2-B2336656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5882568"/>
            <a:ext cx="10439300" cy="28328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9E4BDF4-989E-F9A6-64EA-C80772BAE4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5688" y="692149"/>
            <a:ext cx="10080624" cy="488038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ctr">
              <a:lnSpc>
                <a:spcPct val="100000"/>
              </a:lnSpc>
              <a:defRPr b="0" i="0">
                <a:latin typeface="ClanPro-Book" panose="020B0604020101020102" pitchFamily="34" charset="77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331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9E4BDF4-989E-F9A6-64EA-C80772BAE4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ctr">
              <a:lnSpc>
                <a:spcPct val="100000"/>
              </a:lnSpc>
              <a:defRPr b="0" i="0">
                <a:latin typeface="ClanPro-Book" panose="020B0604020101020102" pitchFamily="34" charset="77"/>
              </a:defRPr>
            </a:lvl1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E9A2C1-E0CE-1441-C2B2-B2336656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241342"/>
            <a:ext cx="10439300" cy="283283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ClanPro-Bold" panose="020B0604020101020102" pitchFamily="34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13143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63980B8-02F8-980D-C50B-3ECE6E7ED4B6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031868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kasten : 2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02EEC-ABAE-DF44-783C-A121588D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5CBF3B-3E26-E2EC-1951-C58AA5F97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3296" y="1628774"/>
            <a:ext cx="5040000" cy="4537075"/>
          </a:xfr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190500" dir="2700000" algn="tl" rotWithShape="0">
              <a:schemeClr val="tx2"/>
            </a:outerShdw>
          </a:effectLst>
        </p:spPr>
        <p:txBody>
          <a:bodyPr lIns="251999" tIns="251999" rIns="180000" bIns="251999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C127105A-9989-3099-1A02-1CACA3DC95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58704" y="1628774"/>
            <a:ext cx="5040000" cy="4537075"/>
          </a:xfr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190500" dir="2700000" algn="tl" rotWithShape="0">
              <a:schemeClr val="tx2"/>
            </a:outerShdw>
          </a:effectLst>
        </p:spPr>
        <p:txBody>
          <a:bodyPr lIns="251999" tIns="251999" rIns="180000" bIns="251999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8161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kasten : 3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02EEC-ABAE-DF44-783C-A121588D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5CBF3B-3E26-E2EC-1951-C58AA5F97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3296" y="1628774"/>
            <a:ext cx="3240000" cy="4537075"/>
          </a:xfr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190500" dir="2700000" algn="tl" rotWithShape="0">
              <a:schemeClr val="tx2"/>
            </a:outerShdw>
          </a:effectLst>
        </p:spPr>
        <p:txBody>
          <a:bodyPr lIns="251999" tIns="251999" rIns="180000" bIns="251999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ABDB9C09-ECDC-9130-34E2-9B99C5117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58704" y="1628774"/>
            <a:ext cx="3240000" cy="4537075"/>
          </a:xfr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190500" dir="2700000" algn="tl" rotWithShape="0">
              <a:schemeClr val="tx2"/>
            </a:outerShdw>
          </a:effectLst>
        </p:spPr>
        <p:txBody>
          <a:bodyPr lIns="251999" tIns="251999" rIns="180000" bIns="251999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09D2858-1786-31ED-37EB-6FAE83DF8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76000" y="1628774"/>
            <a:ext cx="3240000" cy="4537075"/>
          </a:xfr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190500" dir="2700000" algn="tl" rotWithShape="0">
              <a:schemeClr val="tx2"/>
            </a:outerShdw>
          </a:effectLst>
        </p:spPr>
        <p:txBody>
          <a:bodyPr lIns="251999" tIns="251999" rIns="180000" bIns="251999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223551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kasten : 4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02EEC-ABAE-DF44-783C-A121588D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5CBF3B-3E26-E2EC-1951-C58AA5F97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3296" y="1628774"/>
            <a:ext cx="2340000" cy="4537075"/>
          </a:xfr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190500" dir="2700000" algn="tl" rotWithShape="0">
              <a:schemeClr val="tx2"/>
            </a:outerShdw>
          </a:effectLst>
        </p:spPr>
        <p:txBody>
          <a:bodyPr lIns="251999" tIns="251999" rIns="180000" bIns="251999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DBA61769-67C1-0CF9-8FBD-1EFA0D9F0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58704" y="1628774"/>
            <a:ext cx="2340000" cy="4537075"/>
          </a:xfr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190500" dir="2700000" algn="tl" rotWithShape="0">
              <a:schemeClr val="tx2"/>
            </a:outerShdw>
          </a:effectLst>
        </p:spPr>
        <p:txBody>
          <a:bodyPr lIns="251999" tIns="251999" rIns="180000" bIns="251999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3C9F4547-EC60-9742-047E-48C4DF6269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3568" y="1628774"/>
            <a:ext cx="2340000" cy="4537075"/>
          </a:xfr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190500" dir="2700000" algn="tl" rotWithShape="0">
              <a:schemeClr val="tx2"/>
            </a:outerShdw>
          </a:effectLst>
        </p:spPr>
        <p:txBody>
          <a:bodyPr lIns="251999" tIns="251999" rIns="180000" bIns="251999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42175D43-37B4-1E79-43E5-8100D0C327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8432" y="1628774"/>
            <a:ext cx="2340000" cy="4537075"/>
          </a:xfr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190500" dir="2700000" algn="tl" rotWithShape="0">
              <a:schemeClr val="tx2"/>
            </a:outerShdw>
          </a:effectLst>
        </p:spPr>
        <p:txBody>
          <a:bodyPr lIns="251999" tIns="251999" rIns="180000" bIns="251999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18865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: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9A2C1-E0CE-1441-C2B2-B2336656F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8A08DA0-BE50-882A-69E6-E8701CF6E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9800" y="1471321"/>
            <a:ext cx="7772400" cy="4694529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9E4BDF4-989E-F9A6-64EA-C80772BAE4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4025" y="1574345"/>
            <a:ext cx="6203950" cy="405429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ctr">
              <a:lnSpc>
                <a:spcPct val="100000"/>
              </a:lnSpc>
              <a:defRPr b="0" i="0">
                <a:latin typeface="ClanPro-Book" panose="020B0604020101020102" pitchFamily="34" charset="77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0925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DA8A54-B145-3771-47C0-8B7B9828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633730"/>
          </a:xfrm>
        </p:spPr>
        <p:txBody>
          <a:bodyPr/>
          <a:lstStyle>
            <a:lvl1pPr>
              <a:defRPr>
                <a:solidFill>
                  <a:srgbClr val="1E3690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BDEFAA10-4628-0B32-295B-2BEEF6D9AD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5688" y="1628775"/>
            <a:ext cx="6515851" cy="4537075"/>
          </a:xfrm>
          <a:solidFill>
            <a:schemeClr val="bg1"/>
          </a:solidFill>
          <a:effectLst/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723474-1571-3FB1-4CB0-C4F4B914D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39636" y="1628775"/>
            <a:ext cx="3455352" cy="4537075"/>
          </a:xfrm>
        </p:spPr>
        <p:txBody>
          <a:bodyPr anchor="t" anchorCtr="0">
            <a:noAutofit/>
          </a:bodyPr>
          <a:lstStyle>
            <a:lvl1pPr marL="288000" indent="-288000">
              <a:buFont typeface="Arial" panose="020B0604020202020204" pitchFamily="34" charset="0"/>
              <a:buChar char="•"/>
              <a:defRPr>
                <a:solidFill>
                  <a:srgbClr val="393938"/>
                </a:solidFill>
              </a:defRPr>
            </a:lvl1pPr>
            <a:lvl2pPr marL="576000" indent="-288000">
              <a:buFont typeface="Arial" panose="020B0604020202020204" pitchFamily="34" charset="0"/>
              <a:buChar char="•"/>
              <a:defRPr>
                <a:solidFill>
                  <a:srgbClr val="393938"/>
                </a:solidFill>
              </a:defRPr>
            </a:lvl2pPr>
            <a:lvl3pPr marL="864000" indent="-288000">
              <a:buFont typeface="Arial" panose="020B0604020202020204" pitchFamily="34" charset="0"/>
              <a:buChar char="•"/>
              <a:defRPr>
                <a:solidFill>
                  <a:srgbClr val="393938"/>
                </a:solidFill>
              </a:defRPr>
            </a:lvl3pPr>
            <a:lvl4pPr marL="864000" indent="-288000">
              <a:buFont typeface="Arial" panose="020B0604020202020204" pitchFamily="34" charset="0"/>
              <a:buChar char="•"/>
              <a:defRPr>
                <a:solidFill>
                  <a:srgbClr val="393938"/>
                </a:solidFill>
              </a:defRPr>
            </a:lvl4pPr>
            <a:lvl5pPr marL="864000" indent="-288000">
              <a:buFont typeface="Arial" panose="020B0604020202020204" pitchFamily="34" charset="0"/>
              <a:buChar char="•"/>
              <a:defRPr>
                <a:solidFill>
                  <a:srgbClr val="393938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7C69830-9C06-8D28-DD63-EF7AD7CC1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688" y="6291263"/>
            <a:ext cx="6515100" cy="246697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047317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da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105A-117C-0A33-6619-B83C37AF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2160000"/>
            <a:ext cx="8100000" cy="769441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742668-E8D1-AE9B-2A9E-F84AFDA22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9500" y="3852000"/>
            <a:ext cx="8100000" cy="354071"/>
          </a:xfrm>
        </p:spPr>
        <p:txBody>
          <a:bodyPr/>
          <a:lstStyle/>
          <a:p>
            <a:pPr lvl="0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FB6187-1B2B-6794-6AD0-D70A3BD3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000" y="1800000"/>
            <a:ext cx="62357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0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: 2-zeili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105A-117C-0A33-6619-B83C37AF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2160000"/>
            <a:ext cx="8100000" cy="15388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742668-E8D1-AE9B-2A9E-F84AFDA22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9500" y="3852000"/>
            <a:ext cx="8100000" cy="4431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F87D1C-3C60-1F1B-44C2-705AA149C0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000" y="1800000"/>
            <a:ext cx="62357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: 1-zeili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105A-117C-0A33-6619-B83C37AF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2160000"/>
            <a:ext cx="8100000" cy="15388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742668-E8D1-AE9B-2A9E-F84AFDA22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9500" y="3096000"/>
            <a:ext cx="8100000" cy="4431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F87D1C-3C60-1F1B-44C2-705AA149C0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000" y="1800000"/>
            <a:ext cx="62357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EF88C2-B224-CA92-5ABE-21477CF72C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5688" y="1628774"/>
            <a:ext cx="10440987" cy="4537075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tx2"/>
                </a:solidFill>
                <a:latin typeface="ClanPro-Bold" panose="020B0604020101020102" pitchFamily="34" charset="77"/>
              </a:defRPr>
            </a:lvl1pPr>
            <a:lvl2pPr marL="252000" indent="0">
              <a:buFontTx/>
              <a:buNone/>
              <a:defRPr b="1" i="0">
                <a:solidFill>
                  <a:schemeClr val="tx2"/>
                </a:solidFill>
                <a:latin typeface="ClanPro-Bold" panose="020B0604020101020102" pitchFamily="34" charset="77"/>
              </a:defRPr>
            </a:lvl2pPr>
            <a:lvl3pPr marL="468000" indent="0">
              <a:buFontTx/>
              <a:buNone/>
              <a:defRPr b="1" i="0">
                <a:solidFill>
                  <a:schemeClr val="tx2"/>
                </a:solidFill>
                <a:latin typeface="ClanPro-Bold" panose="020B0604020101020102" pitchFamily="34" charset="77"/>
              </a:defRPr>
            </a:lvl3pPr>
            <a:lvl4pPr marL="468000" indent="0">
              <a:buFontTx/>
              <a:buNone/>
              <a:defRPr b="1" i="0">
                <a:solidFill>
                  <a:schemeClr val="tx2"/>
                </a:solidFill>
                <a:latin typeface="ClanPro-Bold" panose="020B0604020101020102" pitchFamily="34" charset="77"/>
              </a:defRPr>
            </a:lvl4pPr>
            <a:lvl5pPr marL="468000" indent="0">
              <a:buFontTx/>
              <a:buNone/>
              <a:defRPr b="1" i="0">
                <a:solidFill>
                  <a:schemeClr val="tx2"/>
                </a:solidFill>
                <a:latin typeface="ClanPro-Bold" panose="020B0604020101020102" pitchFamily="34" charset="77"/>
              </a:defRPr>
            </a:lvl5pPr>
          </a:lstStyle>
          <a:p>
            <a:pPr lvl="0"/>
            <a:r>
              <a:rPr lang="de-DE"/>
              <a:t>Bereich Name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026A7E5-ABF5-1526-E571-98D11CF6B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5688" y="692150"/>
            <a:ext cx="10440987" cy="354071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accent6"/>
                </a:solidFill>
                <a:latin typeface="ClanPro-Bold" panose="020B0604020101020102" pitchFamily="34" charset="77"/>
              </a:defRPr>
            </a:lvl1pPr>
          </a:lstStyle>
          <a:p>
            <a:pPr lvl="0"/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4093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29524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: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CA238D-B88E-A2CB-E370-0DB9D8828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6500" y="2133600"/>
            <a:ext cx="8928488" cy="4032250"/>
          </a:xfrm>
        </p:spPr>
        <p:txBody>
          <a:bodyPr>
            <a:noAutofit/>
          </a:bodyPr>
          <a:lstStyle>
            <a:lvl3pPr marL="753750" indent="-285750">
              <a:buFont typeface="Arial" panose="020B0604020202020204" pitchFamily="34" charset="0"/>
              <a:buChar char="•"/>
              <a:defRPr/>
            </a:lvl3pPr>
            <a:lvl4pPr marL="468000" indent="0">
              <a:buFont typeface="Arial" panose="020B0604020202020204" pitchFamily="34" charset="0"/>
              <a:buNone/>
              <a:defRPr/>
            </a:lvl4pPr>
            <a:lvl5pPr marL="468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EA3C11C-9202-960C-0BB1-E90E8218D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66988" y="5637213"/>
            <a:ext cx="8928100" cy="528637"/>
          </a:xfrm>
        </p:spPr>
        <p:txBody>
          <a:bodyPr anchor="b" anchorCtr="0"/>
          <a:lstStyle/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788258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: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A2C08-2594-33C9-EF9A-2F07D10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5151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CA238D-B88E-A2CB-E370-0DB9D8828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2133600"/>
            <a:ext cx="10439300" cy="4032250"/>
          </a:xfrm>
        </p:spPr>
        <p:txBody>
          <a:bodyPr numCol="2" spcCol="36000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18D3D9FA-D6AD-6CB7-D99B-A0BC094C87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5688" y="5637213"/>
            <a:ext cx="10439400" cy="528637"/>
          </a:xfrm>
        </p:spPr>
        <p:txBody>
          <a:bodyPr anchor="b" anchorCtr="0"/>
          <a:lstStyle/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8542045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B0EA9F-8B5F-4B76-0B9D-2218C5C2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2160000"/>
            <a:ext cx="8100000" cy="7704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D573BC-DE10-BA00-E6FE-1689FCCF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3852000"/>
            <a:ext cx="81000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4228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0" r:id="rId2"/>
    <p:sldLayoutId id="2147483663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ts val="6000"/>
        </a:lnSpc>
        <a:spcBef>
          <a:spcPct val="0"/>
        </a:spcBef>
        <a:buNone/>
        <a:defRPr sz="5000" b="1" i="0" kern="1200">
          <a:solidFill>
            <a:schemeClr val="tx2"/>
          </a:solidFill>
          <a:latin typeface="ClanPro-Bold" panose="020B0604020101020102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4000"/>
        </a:lnSpc>
        <a:spcBef>
          <a:spcPts val="1000"/>
        </a:spcBef>
        <a:buFontTx/>
        <a:buNone/>
        <a:defRPr sz="3200" b="0" i="0" kern="1200">
          <a:solidFill>
            <a:schemeClr val="tx2"/>
          </a:solidFill>
          <a:latin typeface="ClanPro-Book" panose="020B0604020101020102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4" userDrawn="1">
          <p15:clr>
            <a:srgbClr val="F26B43"/>
          </p15:clr>
        </p15:guide>
        <p15:guide id="2" pos="66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B0EA9F-8B5F-4B76-0B9D-2218C5C2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48731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D573BC-DE10-BA00-E6FE-1689FCCF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2133600"/>
            <a:ext cx="8928000" cy="40322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8179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9" r:id="rId2"/>
    <p:sldLayoutId id="2147483666" r:id="rId3"/>
    <p:sldLayoutId id="2147483690" r:id="rId4"/>
    <p:sldLayoutId id="2147483683" r:id="rId5"/>
    <p:sldLayoutId id="2147483679" r:id="rId6"/>
    <p:sldLayoutId id="2147483681" r:id="rId7"/>
    <p:sldLayoutId id="2147483675" r:id="rId8"/>
    <p:sldLayoutId id="2147483676" r:id="rId9"/>
    <p:sldLayoutId id="2147483684" r:id="rId10"/>
    <p:sldLayoutId id="2147483677" r:id="rId11"/>
    <p:sldLayoutId id="2147483678" r:id="rId12"/>
    <p:sldLayoutId id="2147483682" r:id="rId13"/>
    <p:sldLayoutId id="2147483668" r:id="rId14"/>
    <p:sldLayoutId id="2147483669" r:id="rId15"/>
    <p:sldLayoutId id="2147483688" r:id="rId16"/>
    <p:sldLayoutId id="2147483670" r:id="rId17"/>
    <p:sldLayoutId id="2147483694" r:id="rId18"/>
    <p:sldLayoutId id="2147483693" r:id="rId19"/>
    <p:sldLayoutId id="2147483691" r:id="rId20"/>
    <p:sldLayoutId id="2147483692" r:id="rId21"/>
    <p:sldLayoutId id="2147483695" r:id="rId22"/>
    <p:sldLayoutId id="2147483696" r:id="rId23"/>
  </p:sldLayoutIdLst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ClanPro-Bold" panose="020B0604020101020102" pitchFamily="34" charset="77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ts val="3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ClanPro-Book" panose="020B0604020101020102" pitchFamily="34" charset="77"/>
          <a:ea typeface="+mn-ea"/>
          <a:cs typeface="+mn-cs"/>
        </a:defRPr>
      </a:lvl1pPr>
      <a:lvl2pPr marL="612000" indent="-360000" algn="l" defTabSz="914400" rtl="0" eaLnBrk="1" latinLnBrk="1" hangingPunct="1">
        <a:lnSpc>
          <a:spcPts val="3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lanPro-Book" panose="020B0604020101020102" pitchFamily="34" charset="77"/>
          <a:ea typeface="+mn-ea"/>
          <a:cs typeface="+mn-cs"/>
        </a:defRPr>
      </a:lvl2pPr>
      <a:lvl3pPr marL="684000" indent="-216000" algn="l" defTabSz="914400" rtl="0" eaLnBrk="1" latinLnBrk="1" hangingPunct="1">
        <a:lnSpc>
          <a:spcPts val="2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lanPro-Book" panose="020B0604020101020102" pitchFamily="34" charset="77"/>
          <a:ea typeface="+mn-ea"/>
          <a:cs typeface="+mn-cs"/>
        </a:defRPr>
      </a:lvl3pPr>
      <a:lvl4pPr marL="0" indent="0" algn="l" defTabSz="914400" rtl="0" eaLnBrk="1" latinLnBrk="1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600" b="0" i="0" kern="1200" spc="0" baseline="0">
          <a:solidFill>
            <a:schemeClr val="tx1"/>
          </a:solidFill>
          <a:latin typeface="ClanPro-Book" panose="020B0604020101020102" pitchFamily="34" charset="77"/>
          <a:ea typeface="+mn-ea"/>
          <a:cs typeface="+mn-cs"/>
        </a:defRPr>
      </a:lvl4pPr>
      <a:lvl5pPr marL="0" indent="0" algn="l" defTabSz="914400" rtl="0" eaLnBrk="1" latinLnBrk="1" hangingPunct="1">
        <a:lnSpc>
          <a:spcPts val="2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ClanPro-Book" panose="020B0604020101020102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 userDrawn="1">
          <p15:clr>
            <a:srgbClr val="F26B43"/>
          </p15:clr>
        </p15:guide>
        <p15:guide id="2" pos="665" userDrawn="1">
          <p15:clr>
            <a:srgbClr val="F26B43"/>
          </p15:clr>
        </p15:guide>
        <p15:guide id="3" pos="1617" userDrawn="1">
          <p15:clr>
            <a:srgbClr val="F26B43"/>
          </p15:clr>
        </p15:guide>
        <p15:guide id="4" orient="horz" pos="1344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6" pos="438" userDrawn="1">
          <p15:clr>
            <a:srgbClr val="F26B43"/>
          </p15:clr>
        </p15:guide>
        <p15:guide id="7" orient="horz" pos="3884" userDrawn="1">
          <p15:clr>
            <a:srgbClr val="F26B43"/>
          </p15:clr>
        </p15:guide>
        <p15:guide id="8" orient="horz" pos="1026" userDrawn="1">
          <p15:clr>
            <a:srgbClr val="F26B43"/>
          </p15:clr>
        </p15:guide>
        <p15:guide id="9" orient="horz" pos="4110" userDrawn="1">
          <p15:clr>
            <a:srgbClr val="F26B43"/>
          </p15:clr>
        </p15:guide>
        <p15:guide id="10" pos="7469" userDrawn="1">
          <p15:clr>
            <a:srgbClr val="F26B43"/>
          </p15:clr>
        </p15:guide>
        <p15:guide id="11" orient="horz" pos="21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B0EA9F-8B5F-4B76-0B9D-2218C5C2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2832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D573BC-DE10-BA00-E6FE-1689FCCF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133600"/>
            <a:ext cx="10854908" cy="40322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51993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l" defTabSz="914400" rtl="0" eaLnBrk="1" latinLnBrk="0" hangingPunct="1">
        <a:lnSpc>
          <a:spcPts val="2400"/>
        </a:lnSpc>
        <a:spcBef>
          <a:spcPct val="0"/>
        </a:spcBef>
        <a:buNone/>
        <a:defRPr sz="1600" b="1" i="0" kern="1200">
          <a:solidFill>
            <a:schemeClr val="tx2"/>
          </a:solidFill>
          <a:latin typeface="ClanPro-Bold" panose="020B0604020101020102" pitchFamily="34" charset="77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48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3200" b="0" i="0" kern="1200" baseline="0">
          <a:solidFill>
            <a:schemeClr val="tx2"/>
          </a:solidFill>
          <a:latin typeface="ClanPro-Book" panose="020B0604020101020102" pitchFamily="34" charset="77"/>
          <a:ea typeface="+mn-ea"/>
          <a:cs typeface="+mn-cs"/>
        </a:defRPr>
      </a:lvl1pPr>
      <a:lvl2pPr marL="720000" indent="-360000" algn="l" defTabSz="914400" rtl="0" eaLnBrk="1" latinLnBrk="1" hangingPunct="1">
        <a:lnSpc>
          <a:spcPts val="48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3200" b="0" i="0" kern="1200">
          <a:solidFill>
            <a:schemeClr val="tx2"/>
          </a:solidFill>
          <a:latin typeface="ClanPro-Book" panose="020B0604020101020102" pitchFamily="34" charset="77"/>
          <a:ea typeface="+mn-ea"/>
          <a:cs typeface="+mn-cs"/>
        </a:defRPr>
      </a:lvl2pPr>
      <a:lvl3pPr marL="1080000" indent="-360000" algn="l" defTabSz="914400" rtl="0" eaLnBrk="1" latinLnBrk="1" hangingPunct="1">
        <a:lnSpc>
          <a:spcPts val="48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3200" b="0" i="0" kern="1200">
          <a:solidFill>
            <a:schemeClr val="tx2"/>
          </a:solidFill>
          <a:latin typeface="ClanPro-Book" panose="020B0604020101020102" pitchFamily="34" charset="77"/>
          <a:ea typeface="+mn-ea"/>
          <a:cs typeface="+mn-cs"/>
        </a:defRPr>
      </a:lvl3pPr>
      <a:lvl4pPr marL="0" indent="0" algn="l" defTabSz="914400" rtl="0" eaLnBrk="1" latinLnBrk="1" hangingPunct="1">
        <a:lnSpc>
          <a:spcPts val="48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3200" b="0" i="0" kern="1200" spc="0" baseline="0">
          <a:solidFill>
            <a:schemeClr val="tx2"/>
          </a:solidFill>
          <a:latin typeface="ClanPro-Book" panose="020B0604020101020102" pitchFamily="34" charset="77"/>
          <a:ea typeface="+mn-ea"/>
          <a:cs typeface="+mn-cs"/>
        </a:defRPr>
      </a:lvl4pPr>
      <a:lvl5pPr marL="0" indent="0" algn="l" defTabSz="914400" rtl="0" eaLnBrk="1" latinLnBrk="1" hangingPunct="1">
        <a:lnSpc>
          <a:spcPts val="48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3200" b="0" i="0" kern="1200">
          <a:solidFill>
            <a:schemeClr val="tx2"/>
          </a:solidFill>
          <a:latin typeface="ClanPro-Book" panose="020B0604020101020102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 userDrawn="1">
          <p15:clr>
            <a:srgbClr val="F26B43"/>
          </p15:clr>
        </p15:guide>
        <p15:guide id="2" pos="665" userDrawn="1">
          <p15:clr>
            <a:srgbClr val="F26B43"/>
          </p15:clr>
        </p15:guide>
        <p15:guide id="3" pos="1617" userDrawn="1">
          <p15:clr>
            <a:srgbClr val="F26B43"/>
          </p15:clr>
        </p15:guide>
        <p15:guide id="4" orient="horz" pos="1344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6" pos="438" userDrawn="1">
          <p15:clr>
            <a:srgbClr val="F26B43"/>
          </p15:clr>
        </p15:guide>
        <p15:guide id="7" orient="horz" pos="3884" userDrawn="1">
          <p15:clr>
            <a:srgbClr val="F26B43"/>
          </p15:clr>
        </p15:guide>
        <p15:guide id="8" orient="horz" pos="1026" userDrawn="1">
          <p15:clr>
            <a:srgbClr val="F26B43"/>
          </p15:clr>
        </p15:guide>
        <p15:guide id="9" orient="horz" pos="4110" userDrawn="1">
          <p15:clr>
            <a:srgbClr val="F26B43"/>
          </p15:clr>
        </p15:guide>
        <p15:guide id="10" pos="7469" userDrawn="1">
          <p15:clr>
            <a:srgbClr val="F26B43"/>
          </p15:clr>
        </p15:guide>
        <p15:guide id="11" orient="horz" pos="2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B0EA9F-8B5F-4B76-0B9D-2218C5C2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692150"/>
            <a:ext cx="10439300" cy="2832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D573BC-DE10-BA00-E6FE-1689FCCF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2133600"/>
            <a:ext cx="8928000" cy="283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260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672" r:id="rId4"/>
    <p:sldLayoutId id="2147483673" r:id="rId5"/>
    <p:sldLayoutId id="2147483674" r:id="rId6"/>
    <p:sldLayoutId id="2147483680" r:id="rId7"/>
    <p:sldLayoutId id="2147483700" r:id="rId8"/>
  </p:sldLayoutIdLst>
  <p:txStyles>
    <p:titleStyle>
      <a:lvl1pPr algn="l" defTabSz="914400" rtl="0" eaLnBrk="1" latinLnBrk="0" hangingPunct="1">
        <a:lnSpc>
          <a:spcPts val="2400"/>
        </a:lnSpc>
        <a:spcBef>
          <a:spcPct val="0"/>
        </a:spcBef>
        <a:buNone/>
        <a:defRPr sz="1600" b="1" i="0" kern="1200">
          <a:solidFill>
            <a:schemeClr val="accent6"/>
          </a:solidFill>
          <a:latin typeface="ClanPro-Bold" panose="020B0604020101020102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b="0" i="0" kern="1200">
          <a:solidFill>
            <a:schemeClr val="tx2"/>
          </a:solidFill>
          <a:latin typeface="ClanPro-Book" panose="020B0604020101020102" pitchFamily="34" charset="77"/>
          <a:ea typeface="+mn-ea"/>
          <a:cs typeface="+mn-cs"/>
        </a:defRPr>
      </a:lvl1pPr>
      <a:lvl2pPr marL="468000" indent="-216000" algn="l" defTabSz="914400" rtl="0" eaLnBrk="1" latinLnBrk="1" hangingPunct="1">
        <a:lnSpc>
          <a:spcPts val="24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lanPro-Book" panose="020B0604020101020102" pitchFamily="34" charset="77"/>
          <a:ea typeface="+mn-ea"/>
          <a:cs typeface="+mn-cs"/>
        </a:defRPr>
      </a:lvl2pPr>
      <a:lvl3pPr marL="684000" indent="-216000" algn="l" defTabSz="914400" rtl="0" eaLnBrk="1" latinLnBrk="1" hangingPunct="1">
        <a:lnSpc>
          <a:spcPts val="24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lanPro-Book" panose="020B0604020101020102" pitchFamily="34" charset="77"/>
          <a:ea typeface="+mn-ea"/>
          <a:cs typeface="+mn-cs"/>
        </a:defRPr>
      </a:lvl3pPr>
      <a:lvl4pPr marL="684000" indent="-216000" algn="l" defTabSz="914400" rtl="0" eaLnBrk="1" latinLnBrk="1" hangingPunct="1">
        <a:lnSpc>
          <a:spcPts val="24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lanPro-Book" panose="020B0604020101020102" pitchFamily="34" charset="77"/>
          <a:ea typeface="+mn-ea"/>
          <a:cs typeface="+mn-cs"/>
        </a:defRPr>
      </a:lvl4pPr>
      <a:lvl5pPr marL="684000" indent="-216000" algn="l" defTabSz="914400" rtl="0" eaLnBrk="1" latinLnBrk="1" hangingPunct="1">
        <a:lnSpc>
          <a:spcPts val="24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lanPro-Book" panose="020B0604020101020102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 userDrawn="1">
          <p15:clr>
            <a:srgbClr val="F26B43"/>
          </p15:clr>
        </p15:guide>
        <p15:guide id="2" pos="665" userDrawn="1">
          <p15:clr>
            <a:srgbClr val="F26B43"/>
          </p15:clr>
        </p15:guide>
        <p15:guide id="3" pos="1617" userDrawn="1">
          <p15:clr>
            <a:srgbClr val="F26B43"/>
          </p15:clr>
        </p15:guide>
        <p15:guide id="4" orient="horz" pos="1344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6" pos="438" userDrawn="1">
          <p15:clr>
            <a:srgbClr val="F26B43"/>
          </p15:clr>
        </p15:guide>
        <p15:guide id="7" orient="horz" pos="3884" userDrawn="1">
          <p15:clr>
            <a:srgbClr val="F26B43"/>
          </p15:clr>
        </p15:guide>
        <p15:guide id="8" orient="horz" pos="1026" userDrawn="1">
          <p15:clr>
            <a:srgbClr val="F26B43"/>
          </p15:clr>
        </p15:guide>
        <p15:guide id="9" orient="horz" pos="4110" userDrawn="1">
          <p15:clr>
            <a:srgbClr val="F26B43"/>
          </p15:clr>
        </p15:guide>
        <p15:guide id="10" pos="7469" userDrawn="1">
          <p15:clr>
            <a:srgbClr val="F26B43"/>
          </p15:clr>
        </p15:guide>
        <p15:guide id="11" orient="horz" pos="2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B0EA9F-8B5F-4B76-0B9D-2218C5C2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2160000"/>
            <a:ext cx="8100000" cy="7704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D573BC-DE10-BA00-E6FE-1689FCCF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3852000"/>
            <a:ext cx="8100000" cy="354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9111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ts val="6000"/>
        </a:lnSpc>
        <a:spcBef>
          <a:spcPct val="0"/>
        </a:spcBef>
        <a:buNone/>
        <a:defRPr sz="5000" b="1" i="0" kern="1200">
          <a:solidFill>
            <a:schemeClr val="tx2"/>
          </a:solidFill>
          <a:latin typeface="ClanPro-Bold" panose="020B0604020101020102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1000"/>
        </a:spcBef>
        <a:buFontTx/>
        <a:buNone/>
        <a:defRPr sz="2000" b="0" i="0" kern="1200">
          <a:solidFill>
            <a:schemeClr val="tx2"/>
          </a:solidFill>
          <a:latin typeface="ClanPro-Book" panose="020B0604020101020102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4" userDrawn="1">
          <p15:clr>
            <a:srgbClr val="F26B43"/>
          </p15:clr>
        </p15:guide>
        <p15:guide id="2" pos="6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anna.hantelmann@ts.berlin" TargetMode="Externa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8E4A8D-2C1E-8460-CDDC-A8DDA33171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9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5FB45F-FE6D-0E08-304A-957EAA01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81" y="3509188"/>
            <a:ext cx="7772400" cy="2540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4180E6D-7E44-6F81-14C5-DAEF558B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21" y="4136572"/>
            <a:ext cx="6683875" cy="974626"/>
          </a:xfrm>
        </p:spPr>
        <p:txBody>
          <a:bodyPr/>
          <a:lstStyle/>
          <a:p>
            <a:r>
              <a:rPr lang="de-DE">
                <a:latin typeface="ClanPro-Bold"/>
              </a:rPr>
              <a:t>Post-Covid-Datenmodell:</a:t>
            </a:r>
            <a:br>
              <a:rPr lang="de-DE">
                <a:latin typeface="ClanPro-Bold"/>
              </a:rPr>
            </a:br>
            <a:r>
              <a:rPr lang="de-DE">
                <a:latin typeface="ClanPro-Bold"/>
              </a:rPr>
              <a:t>Für offene Daten in der Medizin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FC75F7-085B-3E18-986C-34F593208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9" y="5193792"/>
            <a:ext cx="5857176" cy="521208"/>
          </a:xfrm>
        </p:spPr>
        <p:txBody>
          <a:bodyPr/>
          <a:lstStyle/>
          <a:p>
            <a:r>
              <a:rPr lang="de-DE"/>
              <a:t>Kommunikations-Kit</a:t>
            </a:r>
          </a:p>
        </p:txBody>
      </p:sp>
    </p:spTree>
    <p:extLst>
      <p:ext uri="{BB962C8B-B14F-4D97-AF65-F5344CB8AC3E}">
        <p14:creationId xmlns:p14="http://schemas.microsoft.com/office/powerpoint/2010/main" val="124242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63B71-FDDA-B513-DDCB-1C6E60C4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348967"/>
            <a:ext cx="8100000" cy="769441"/>
          </a:xfrm>
        </p:spPr>
        <p:txBody>
          <a:bodyPr/>
          <a:lstStyle/>
          <a:p>
            <a:r>
              <a:rPr lang="de-DE"/>
              <a:t>Fragen? Fragen!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1F584E-3515-8C90-C338-86DC9D28E7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9500" y="3852000"/>
            <a:ext cx="8100000" cy="2790636"/>
          </a:xfrm>
        </p:spPr>
        <p:txBody>
          <a:bodyPr/>
          <a:lstStyle/>
          <a:p>
            <a:pPr lvl="0"/>
            <a:r>
              <a:rPr lang="de-DE"/>
              <a:t>Anna Hantelmann</a:t>
            </a:r>
          </a:p>
          <a:p>
            <a:pPr lvl="0"/>
            <a:r>
              <a:rPr lang="de-DE"/>
              <a:t>Öffentlichkeitsarbeit &amp; Kommunikation</a:t>
            </a:r>
          </a:p>
          <a:p>
            <a:r>
              <a:rPr lang="de-DE"/>
              <a:t>Technologiestiftung &amp; </a:t>
            </a:r>
            <a:r>
              <a:rPr lang="de-DE" err="1"/>
              <a:t>CityLAB</a:t>
            </a:r>
            <a:r>
              <a:rPr lang="de-DE"/>
              <a:t> </a:t>
            </a:r>
            <a:br>
              <a:rPr lang="de-DE"/>
            </a:br>
            <a:r>
              <a:rPr lang="de-DE"/>
              <a:t>M +49 151 1845 7242</a:t>
            </a:r>
          </a:p>
          <a:p>
            <a:r>
              <a:rPr lang="de-DE">
                <a:hlinkClick r:id="rId2"/>
              </a:rPr>
              <a:t>anna.hantelmann@ts.berlin</a:t>
            </a:r>
            <a:endParaRPr lang="de-DE"/>
          </a:p>
          <a:p>
            <a:pPr lvl="0"/>
            <a:r>
              <a:rPr lang="de-DE" b="1" err="1">
                <a:solidFill>
                  <a:schemeClr val="accent6"/>
                </a:solidFill>
                <a:latin typeface="ClanPro-Bold" panose="020B0604020101020102" pitchFamily="34" charset="77"/>
              </a:rPr>
              <a:t>technologiestiftung-berlin.de</a:t>
            </a:r>
            <a:endParaRPr lang="de-DE" b="1">
              <a:solidFill>
                <a:schemeClr val="accent6"/>
              </a:solidFill>
              <a:latin typeface="ClanPro-Bold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116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3F61A-2DCA-A961-455D-BBA72799D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E34D2ED-4E38-F819-AA0E-65BB941B28F9}"/>
              </a:ext>
            </a:extLst>
          </p:cNvPr>
          <p:cNvSpPr/>
          <p:nvPr/>
        </p:nvSpPr>
        <p:spPr>
          <a:xfrm>
            <a:off x="6637038" y="333375"/>
            <a:ext cx="5220000" cy="6191250"/>
          </a:xfrm>
          <a:prstGeom prst="rect">
            <a:avLst/>
          </a:prstGeom>
          <a:solidFill>
            <a:srgbClr val="FFB9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110159B-677D-80A2-386C-49EF6008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37" y="1586705"/>
            <a:ext cx="7772400" cy="4622800"/>
          </a:xfrm>
          <a:prstGeom prst="rect">
            <a:avLst/>
          </a:prstGeom>
        </p:spPr>
      </p:pic>
      <p:sp>
        <p:nvSpPr>
          <p:cNvPr id="18" name="Titel 17">
            <a:extLst>
              <a:ext uri="{FF2B5EF4-FFF2-40B4-BE49-F238E27FC236}">
                <a16:creationId xmlns:a16="http://schemas.microsoft.com/office/drawing/2014/main" id="{368841E3-7E52-B3A6-6E83-5923866C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21" y="2133600"/>
            <a:ext cx="6683875" cy="2923877"/>
          </a:xfrm>
        </p:spPr>
        <p:txBody>
          <a:bodyPr/>
          <a:lstStyle/>
          <a:p>
            <a:r>
              <a:rPr lang="de-DE"/>
              <a:t>Hier finden sich </a:t>
            </a:r>
            <a:r>
              <a:rPr lang="de-DE">
                <a:latin typeface="ClanPro-BoldItalic" panose="020B0604020101020102" pitchFamily="34" charset="77"/>
              </a:rPr>
              <a:t>Vorschläge</a:t>
            </a:r>
            <a:r>
              <a:rPr lang="de-DE"/>
              <a:t> für die Online-Kommunikation rund ums Post-Covid-Datenmodell (PCDM). </a:t>
            </a:r>
            <a:br>
              <a:rPr lang="de-DE" sz="3200"/>
            </a:br>
            <a:br>
              <a:rPr lang="de-DE" sz="3200"/>
            </a:br>
            <a:endParaRPr lang="de-DE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B4A849C9-7071-F944-9913-C294A7388D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Vorab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7042430-8B26-DF1B-2A26-6378CCDF3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8" y="4158532"/>
            <a:ext cx="6683875" cy="16049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/>
              <a:t>Wichtigste Fakten auf einen Blick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/>
              <a:t>Textbausteine für Online-Kommunikation</a:t>
            </a:r>
            <a:br>
              <a:rPr lang="de-DE" sz="1600"/>
            </a:br>
            <a:endParaRPr lang="de-DE" sz="160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04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4F3C1-7882-12ED-4697-DD2973D2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109076"/>
            <a:ext cx="6335712" cy="487313"/>
          </a:xfrm>
        </p:spPr>
        <p:txBody>
          <a:bodyPr/>
          <a:lstStyle/>
          <a:p>
            <a:r>
              <a:rPr lang="de-DE" dirty="0"/>
              <a:t>1/3: Was ist das PCDM?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957473-A0A3-DF2A-3932-AFE576DF9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E</a:t>
            </a:r>
            <a:r>
              <a:rPr lang="de-DE" b="0" i="0">
                <a:solidFill>
                  <a:srgbClr val="000000"/>
                </a:solidFill>
                <a:effectLst/>
              </a:rPr>
              <a:t>ine </a:t>
            </a:r>
            <a:r>
              <a:rPr lang="de-DE" b="1">
                <a:solidFill>
                  <a:srgbClr val="000000"/>
                </a:solidFill>
                <a:effectLst/>
                <a:latin typeface="ClanPro-Bold" panose="020B0604020101020102" pitchFamily="34" charset="77"/>
              </a:rPr>
              <a:t>Web-Applikation</a:t>
            </a:r>
            <a:r>
              <a:rPr lang="de-DE" b="0" i="0">
                <a:solidFill>
                  <a:srgbClr val="000000"/>
                </a:solidFill>
                <a:effectLst/>
              </a:rPr>
              <a:t>, die eine einfache und zielgerichtete Verschneidung von offenen und medizinischen Daten ermöglicht</a:t>
            </a:r>
          </a:p>
          <a:p>
            <a:r>
              <a:rPr lang="de-DE">
                <a:solidFill>
                  <a:srgbClr val="000000"/>
                </a:solidFill>
              </a:rPr>
              <a:t>R</a:t>
            </a:r>
            <a:r>
              <a:rPr lang="de-DE" b="0" i="0">
                <a:solidFill>
                  <a:srgbClr val="000000"/>
                </a:solidFill>
                <a:effectLst/>
              </a:rPr>
              <a:t>ichtet sich an </a:t>
            </a:r>
            <a:r>
              <a:rPr lang="de-DE" b="1">
                <a:solidFill>
                  <a:srgbClr val="000000"/>
                </a:solidFill>
                <a:effectLst/>
                <a:latin typeface="ClanPro-Bold" panose="020B0604020101020102" pitchFamily="34" charset="77"/>
              </a:rPr>
              <a:t>Forschende</a:t>
            </a:r>
            <a:r>
              <a:rPr lang="de-DE" b="0" i="0">
                <a:solidFill>
                  <a:srgbClr val="000000"/>
                </a:solidFill>
                <a:effectLst/>
              </a:rPr>
              <a:t>, die Daten der Medizininformatik-Initiative mit offenen Daten anreichern wollen (z.B. Umwelt- oder Versorgungsdaten) </a:t>
            </a:r>
          </a:p>
          <a:p>
            <a:r>
              <a:rPr lang="de-DE">
                <a:solidFill>
                  <a:srgbClr val="000000"/>
                </a:solidFill>
              </a:rPr>
              <a:t>Dient auch dazu, </a:t>
            </a:r>
            <a:r>
              <a:rPr lang="de-DE" b="1">
                <a:solidFill>
                  <a:srgbClr val="000000"/>
                </a:solidFill>
                <a:latin typeface="ClanPro-Bold" panose="020B0604020101020102" pitchFamily="34" charset="77"/>
              </a:rPr>
              <a:t>offene Datensätze zu teilen</a:t>
            </a:r>
            <a:r>
              <a:rPr lang="de-DE">
                <a:solidFill>
                  <a:srgbClr val="000000"/>
                </a:solidFill>
              </a:rPr>
              <a:t> und für andere Forschende verfügbar zu machen </a:t>
            </a:r>
            <a:endParaRPr lang="de-DE" b="0" i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de-DE" b="0" i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de-DE" b="0" i="0">
              <a:solidFill>
                <a:srgbClr val="000000"/>
              </a:solidFill>
              <a:effectLst/>
            </a:endParaRPr>
          </a:p>
          <a:p>
            <a:endParaRPr lang="de-DE"/>
          </a:p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5633D2-3A0E-045D-85D7-20603670713E}"/>
              </a:ext>
            </a:extLst>
          </p:cNvPr>
          <p:cNvSpPr txBox="1"/>
          <p:nvPr/>
        </p:nvSpPr>
        <p:spPr>
          <a:xfrm>
            <a:off x="8988552" y="5212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CB4A5C-2325-F526-2D0F-1A8205C93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592" y="396799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7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EA609-ADDD-FA9B-04E4-5D67729EE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3B3C8-5AAD-43B7-F83A-270912E79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109076"/>
            <a:ext cx="6335712" cy="487313"/>
          </a:xfrm>
        </p:spPr>
        <p:txBody>
          <a:bodyPr/>
          <a:lstStyle/>
          <a:p>
            <a:r>
              <a:rPr lang="de-DE" dirty="0"/>
              <a:t>2/3: Wie funktioniert das PCDM?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C0CA9B-3701-684B-90C0-2DB856B5FE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>
                <a:latin typeface="ClanPro-Bold" panose="020B0604020101020102" pitchFamily="34" charset="77"/>
              </a:rPr>
              <a:t>Metadaten-Katalog</a:t>
            </a:r>
            <a:r>
              <a:rPr lang="de-DE"/>
              <a:t> macht verschiedene offenen Datensätze durchsuchbar  </a:t>
            </a:r>
          </a:p>
          <a:p>
            <a:r>
              <a:rPr lang="de-DE" b="1">
                <a:latin typeface="ClanPro-Bold" panose="020B0604020101020102" pitchFamily="34" charset="77"/>
              </a:rPr>
              <a:t>Datenmodell</a:t>
            </a:r>
            <a:r>
              <a:rPr lang="de-DE"/>
              <a:t> kombiniert offene Daten mit gewünschten Medizin-Daten im Browser </a:t>
            </a:r>
          </a:p>
          <a:p>
            <a:r>
              <a:rPr lang="de-DE" b="1">
                <a:latin typeface="ClanPro-Bold" panose="020B0604020101020102" pitchFamily="34" charset="77"/>
              </a:rPr>
              <a:t>Export</a:t>
            </a:r>
            <a:r>
              <a:rPr lang="de-DE"/>
              <a:t> von angepassten offenen Datensätzen und kombinierten Datensätzen mit wenigen Klicks</a:t>
            </a:r>
          </a:p>
          <a:p>
            <a:r>
              <a:rPr lang="de-DE" b="1" u="sng"/>
              <a:t>Wichtig</a:t>
            </a:r>
            <a:r>
              <a:rPr lang="de-DE" u="sng"/>
              <a:t>:</a:t>
            </a:r>
            <a:r>
              <a:rPr lang="de-DE"/>
              <a:t> Medizinische Daten werden </a:t>
            </a:r>
            <a:r>
              <a:rPr lang="de-DE" u="sng"/>
              <a:t>nicht</a:t>
            </a:r>
            <a:r>
              <a:rPr lang="de-DE"/>
              <a:t> gespeichert und der Metadaten-Katalog enthält </a:t>
            </a:r>
            <a:r>
              <a:rPr lang="de-DE" u="sng"/>
              <a:t>keine</a:t>
            </a:r>
            <a:r>
              <a:rPr lang="de-DE"/>
              <a:t> personenbezogenen Daten</a:t>
            </a:r>
          </a:p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A05FBCC-461F-E4B0-AFB1-7B64D2A1B314}"/>
              </a:ext>
            </a:extLst>
          </p:cNvPr>
          <p:cNvSpPr txBox="1"/>
          <p:nvPr/>
        </p:nvSpPr>
        <p:spPr>
          <a:xfrm>
            <a:off x="8988552" y="5212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D3E679-D69B-C2B8-E953-8CABC92F5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8137" y="4634545"/>
            <a:ext cx="1905000" cy="1905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BCC3089-EB80-BB23-0567-4CD507A56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6840" y="3429000"/>
            <a:ext cx="1905000" cy="1905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63E99F-988F-2836-B9D1-C706F57D5D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8812" y="1797576"/>
            <a:ext cx="1905000" cy="1905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7FB9437-840F-4FFB-CABB-66111327F0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9270" y="324088"/>
            <a:ext cx="1905000" cy="1905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8BA40C9-2EF5-56FA-1D68-CBFF29E2CB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83812" y="138073"/>
            <a:ext cx="1905000" cy="1905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FF4418-CDF7-85E3-C8B1-38D5A01937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69295" y="1890848"/>
            <a:ext cx="1905000" cy="1905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E48FE9F-5F3A-6AFE-0F12-D55F853421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15065" y="4953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2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62AD3-D299-ABC5-2EE7-7E5FEF8C0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19E5F-C9FA-6D64-923A-698E80A2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109076"/>
            <a:ext cx="6335712" cy="487313"/>
          </a:xfrm>
        </p:spPr>
        <p:txBody>
          <a:bodyPr/>
          <a:lstStyle/>
          <a:p>
            <a:r>
              <a:rPr lang="de-DE" dirty="0"/>
              <a:t>3/3: Wer steckt </a:t>
            </a:r>
            <a:r>
              <a:rPr lang="de-DE"/>
              <a:t>hinter dem PCDM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E6B6C8-D0A3-BDA2-2A66-965CD59FF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>
                <a:solidFill>
                  <a:srgbClr val="000000"/>
                </a:solidFill>
                <a:effectLst/>
                <a:latin typeface="ClanPro-Bold" panose="020B0604020101020102" pitchFamily="34" charset="77"/>
              </a:rPr>
              <a:t>Finalisten-Projekt</a:t>
            </a:r>
            <a:r>
              <a:rPr lang="de-DE" b="0" i="0">
                <a:solidFill>
                  <a:srgbClr val="000000"/>
                </a:solidFill>
                <a:effectLst/>
              </a:rPr>
              <a:t> der Dateninstitut-Challenge des Bundesministeriums des Innern und für Heimat (BMI) und Bundesministeriums für Wirtschaft und Klimaschutz (BMWK) </a:t>
            </a:r>
          </a:p>
          <a:p>
            <a:r>
              <a:rPr lang="de-DE" b="0" i="0">
                <a:solidFill>
                  <a:srgbClr val="000000"/>
                </a:solidFill>
                <a:effectLst/>
              </a:rPr>
              <a:t>Entwickelt </a:t>
            </a:r>
            <a:r>
              <a:rPr lang="de-DE">
                <a:solidFill>
                  <a:srgbClr val="000000"/>
                </a:solidFill>
              </a:rPr>
              <a:t>von der </a:t>
            </a:r>
            <a:r>
              <a:rPr lang="de-DE" b="1">
                <a:solidFill>
                  <a:srgbClr val="000000"/>
                </a:solidFill>
                <a:effectLst/>
                <a:latin typeface="ClanPro-Bold" panose="020B0604020101020102" pitchFamily="34" charset="77"/>
              </a:rPr>
              <a:t>Technologiestiftung Berlin </a:t>
            </a:r>
            <a:r>
              <a:rPr lang="de-DE" b="0" i="0">
                <a:solidFill>
                  <a:srgbClr val="000000"/>
                </a:solidFill>
                <a:effectLst/>
              </a:rPr>
              <a:t>in Zusammenarbeit mit dem </a:t>
            </a:r>
            <a:r>
              <a:rPr lang="de-DE" b="1">
                <a:solidFill>
                  <a:srgbClr val="000000"/>
                </a:solidFill>
                <a:effectLst/>
                <a:latin typeface="ClanPro-Bold" panose="020B0604020101020102" pitchFamily="34" charset="77"/>
              </a:rPr>
              <a:t>Berlin Institute </a:t>
            </a:r>
            <a:r>
              <a:rPr lang="de-DE" b="1" err="1">
                <a:solidFill>
                  <a:srgbClr val="000000"/>
                </a:solidFill>
                <a:effectLst/>
                <a:latin typeface="ClanPro-Bold" panose="020B0604020101020102" pitchFamily="34" charset="77"/>
              </a:rPr>
              <a:t>of</a:t>
            </a:r>
            <a:r>
              <a:rPr lang="de-DE" b="1">
                <a:solidFill>
                  <a:srgbClr val="000000"/>
                </a:solidFill>
                <a:effectLst/>
                <a:latin typeface="ClanPro-Bold" panose="020B0604020101020102" pitchFamily="34" charset="77"/>
              </a:rPr>
              <a:t> Health der Charité Berlin </a:t>
            </a:r>
            <a:r>
              <a:rPr lang="de-DE">
                <a:solidFill>
                  <a:srgbClr val="000000"/>
                </a:solidFill>
                <a:effectLst/>
                <a:latin typeface="ClanPro-Bold" panose="020B0604020101020102" pitchFamily="34" charset="77"/>
              </a:rPr>
              <a:t>und </a:t>
            </a:r>
            <a:r>
              <a:rPr lang="de-DE" b="1">
                <a:solidFill>
                  <a:srgbClr val="000000"/>
                </a:solidFill>
                <a:latin typeface="ClanPro-Bold" panose="020B0604020101020102" pitchFamily="34" charset="77"/>
              </a:rPr>
              <a:t>&amp;</a:t>
            </a:r>
            <a:r>
              <a:rPr lang="de-DE" b="1" err="1">
                <a:solidFill>
                  <a:srgbClr val="000000"/>
                </a:solidFill>
                <a:latin typeface="ClanPro-Bold" panose="020B0604020101020102" pitchFamily="34" charset="77"/>
              </a:rPr>
              <a:t>effect</a:t>
            </a:r>
            <a:r>
              <a:rPr lang="de-DE" b="1">
                <a:solidFill>
                  <a:srgbClr val="000000"/>
                </a:solidFill>
                <a:latin typeface="ClanPro-Bold" panose="020B0604020101020102" pitchFamily="34" charset="77"/>
              </a:rPr>
              <a:t> </a:t>
            </a:r>
            <a:r>
              <a:rPr lang="de-DE" b="1" err="1">
                <a:solidFill>
                  <a:srgbClr val="000000"/>
                </a:solidFill>
                <a:latin typeface="ClanPro-Bold" panose="020B0604020101020102" pitchFamily="34" charset="77"/>
              </a:rPr>
              <a:t>data</a:t>
            </a:r>
            <a:r>
              <a:rPr lang="de-DE" b="1">
                <a:solidFill>
                  <a:srgbClr val="000000"/>
                </a:solidFill>
                <a:latin typeface="ClanPro-Bold" panose="020B0604020101020102" pitchFamily="34" charset="77"/>
              </a:rPr>
              <a:t> </a:t>
            </a:r>
            <a:r>
              <a:rPr lang="de-DE" b="1" err="1">
                <a:solidFill>
                  <a:srgbClr val="000000"/>
                </a:solidFill>
                <a:latin typeface="ClanPro-Bold" panose="020B0604020101020102" pitchFamily="34" charset="77"/>
              </a:rPr>
              <a:t>solutions</a:t>
            </a:r>
            <a:r>
              <a:rPr lang="de-DE" b="1">
                <a:solidFill>
                  <a:srgbClr val="000000"/>
                </a:solidFill>
                <a:latin typeface="ClanPro-Bold" panose="020B0604020101020102" pitchFamily="34" charset="77"/>
              </a:rPr>
              <a:t> GmbH</a:t>
            </a:r>
          </a:p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EA1B9A-CD05-A8D5-40D8-B508B89033B5}"/>
              </a:ext>
            </a:extLst>
          </p:cNvPr>
          <p:cNvSpPr txBox="1"/>
          <p:nvPr/>
        </p:nvSpPr>
        <p:spPr>
          <a:xfrm>
            <a:off x="8988552" y="5212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pic>
        <p:nvPicPr>
          <p:cNvPr id="10" name="Grafik 9" descr="Ein Bild, das Kleidung, Person, Schuhwerk, Im Haus enthält.&#10;&#10;KI-generierte Inhalte können fehlerhaft sein.">
            <a:extLst>
              <a:ext uri="{FF2B5EF4-FFF2-40B4-BE49-F238E27FC236}">
                <a16:creationId xmlns:a16="http://schemas.microsoft.com/office/drawing/2014/main" id="{025AE5BD-C117-E2EB-9EEA-0053ADA58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429000"/>
            <a:ext cx="4067755" cy="3050816"/>
          </a:xfrm>
          <a:prstGeom prst="rect">
            <a:avLst/>
          </a:prstGeom>
        </p:spPr>
      </p:pic>
      <p:pic>
        <p:nvPicPr>
          <p:cNvPr id="14" name="Grafik 13" descr="Ein Bild, das Person, Lächeln, Gebäude, Schuhwerk enthält.&#10;&#10;KI-generierte Inhalte können fehlerhaft sein.">
            <a:extLst>
              <a:ext uri="{FF2B5EF4-FFF2-40B4-BE49-F238E27FC236}">
                <a16:creationId xmlns:a16="http://schemas.microsoft.com/office/drawing/2014/main" id="{2916D520-1186-D9DD-1C22-39B28825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552" y="1139435"/>
            <a:ext cx="2880198" cy="28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9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A966E-FEE5-FEB5-D720-AEEF5503A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7E212A5-DF1A-E51C-6536-80509C556F5E}"/>
              </a:ext>
            </a:extLst>
          </p:cNvPr>
          <p:cNvSpPr/>
          <p:nvPr/>
        </p:nvSpPr>
        <p:spPr>
          <a:xfrm>
            <a:off x="695325" y="692150"/>
            <a:ext cx="7109732" cy="54737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991DB3-8975-EAA3-8BEB-F18176362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109076"/>
            <a:ext cx="6335712" cy="487313"/>
          </a:xfrm>
        </p:spPr>
        <p:txBody>
          <a:bodyPr/>
          <a:lstStyle/>
          <a:p>
            <a:r>
              <a:rPr lang="de-DE"/>
              <a:t>LinkedIn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EC9063-459A-78CF-3D95-5CC2F938A6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7" y="1850571"/>
            <a:ext cx="6611205" cy="4097005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de-DE" sz="1050" b="0" i="0">
                <a:effectLst/>
              </a:rPr>
              <a:t>	Im Rahmen der Dateninstitut-Challenge des @BMI hat die @Technologiestiftung Berlin ein Datenmodell entwickelt</a:t>
            </a:r>
            <a:r>
              <a:rPr lang="de-DE" sz="1050"/>
              <a:t>, das n</a:t>
            </a:r>
            <a:r>
              <a:rPr lang="de-DE" sz="1050" b="0" i="0">
                <a:effectLst/>
              </a:rPr>
              <a:t>un zum Testen und Forschen bereit steht. Was genau steckt dahinter?</a:t>
            </a:r>
          </a:p>
          <a:p>
            <a:pPr>
              <a:lnSpc>
                <a:spcPct val="150000"/>
              </a:lnSpc>
              <a:buNone/>
            </a:pPr>
            <a:r>
              <a:rPr lang="de-DE" sz="1050"/>
              <a:t>🔗 	Die Corona-Pandemie hat nicht nur unser Leben verändert, sondern auch unseren Umgang mit Daten. Wie können wir diese wertvollen Informationen nutzen, sodass sie der Forschung, Versorgung und Gesellschaft zugute kommen?</a:t>
            </a:r>
          </a:p>
          <a:p>
            <a:pPr>
              <a:lnSpc>
                <a:spcPct val="150000"/>
              </a:lnSpc>
              <a:buNone/>
            </a:pPr>
            <a:r>
              <a:rPr lang="de-DE" sz="1050"/>
              <a:t>🔗 	Im Rahmen der Dateninstitut-Challenge des BMI hat die Technologiestiftung Berlin gemeinsam mit dem @Berlin Institute </a:t>
            </a:r>
            <a:r>
              <a:rPr lang="de-DE" sz="1050" err="1"/>
              <a:t>of</a:t>
            </a:r>
            <a:r>
              <a:rPr lang="de-DE" sz="1050"/>
              <a:t> Health der Charité eine mögliche Antwort gefunden: Ein offenes und dabei sicheres Datenmodell, das weit über den Gesundheitsbereich hinaus genutzt werden kann.</a:t>
            </a:r>
          </a:p>
          <a:p>
            <a:pPr>
              <a:lnSpc>
                <a:spcPct val="150000"/>
              </a:lnSpc>
              <a:buNone/>
            </a:pPr>
            <a:r>
              <a:rPr lang="de-DE" sz="1050"/>
              <a:t>🔗 	Die Web-Applikation ermöglicht die einfache Verschneidung medizinischer mit offenen Daten aus einem einfach durchsuchbaren Metadatenkatalog. Der Ansatz dahinter: Mehr Transparenz und Kollaboration für bessere Forschung. Nach Abschluss der Dateninstitut-Challenge stehen das Datenmodell nun allen zur Verfügung, die es testen möchten.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050"/>
              <a:t>Jetzt testen: </a:t>
            </a:r>
            <a:r>
              <a:rPr lang="de-DE" sz="1050">
                <a:solidFill>
                  <a:schemeClr val="accent6"/>
                </a:solidFill>
              </a:rPr>
              <a:t>(Link einfügen) </a:t>
            </a:r>
            <a:br>
              <a:rPr lang="de-DE" sz="1050"/>
            </a:br>
            <a:r>
              <a:rPr lang="de-DE" sz="1050"/>
              <a:t>#OpenData #</a:t>
            </a:r>
            <a:r>
              <a:rPr lang="de-DE" sz="1050" err="1"/>
              <a:t>PostCovid</a:t>
            </a:r>
            <a:r>
              <a:rPr lang="de-DE" sz="1050"/>
              <a:t> #</a:t>
            </a:r>
            <a:r>
              <a:rPr lang="de-DE" sz="1050" err="1"/>
              <a:t>TechForGood</a:t>
            </a:r>
            <a:r>
              <a:rPr lang="de-DE" sz="1050"/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de-DE" sz="900"/>
          </a:p>
          <a:p>
            <a:pPr marL="0" indent="0">
              <a:lnSpc>
                <a:spcPct val="100000"/>
              </a:lnSpc>
              <a:buNone/>
            </a:pPr>
            <a:br>
              <a:rPr lang="de-DE" sz="1050" b="0" i="0">
                <a:effectLst/>
                <a:latin typeface="-apple-system"/>
              </a:rPr>
            </a:br>
            <a:br>
              <a:rPr lang="de-DE" sz="1050" b="0" i="0">
                <a:effectLst/>
                <a:latin typeface="-apple-system"/>
              </a:rPr>
            </a:br>
            <a:endParaRPr lang="de-DE" sz="1000">
              <a:latin typeface="ClanPro-Book" panose="020B0604020101020102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232AB1-DD53-35C1-7EE5-9B68ADE624F1}"/>
              </a:ext>
            </a:extLst>
          </p:cNvPr>
          <p:cNvSpPr txBox="1"/>
          <p:nvPr/>
        </p:nvSpPr>
        <p:spPr>
          <a:xfrm>
            <a:off x="8165419" y="5023095"/>
            <a:ext cx="31731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ClanPro-Book" panose="020B0604020101020102" pitchFamily="34" charset="77"/>
              </a:rPr>
              <a:t>Alt Text: </a:t>
            </a:r>
            <a:br>
              <a:rPr lang="de-DE" sz="1000">
                <a:latin typeface="ClanPro-Book" panose="020B0604020101020102" pitchFamily="34" charset="77"/>
              </a:rPr>
            </a:br>
            <a:r>
              <a:rPr lang="de-DE" sz="1000">
                <a:latin typeface="ClanPro-Book" panose="020B0604020101020102" pitchFamily="34" charset="77"/>
              </a:rPr>
              <a:t>Grafik mit der Aufschrift: Post-Covid-Datenmodell. Rechts daneben steht: Was steckt dahinter? Das Post-Covid-Datenmodell testen und Feedback geben</a:t>
            </a:r>
          </a:p>
        </p:txBody>
      </p:sp>
      <p:pic>
        <p:nvPicPr>
          <p:cNvPr id="7" name="Grafik 6" descr="Ein Bild, das Text, Schrift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A8ED838E-9E9A-67D4-FE3C-43EE814B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660" y="2814762"/>
            <a:ext cx="3925924" cy="22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3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E231A-19A6-7131-3768-88D359BC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39BF106-026F-3D61-7AEB-046EC320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109076"/>
            <a:ext cx="6335712" cy="487313"/>
          </a:xfrm>
        </p:spPr>
        <p:txBody>
          <a:bodyPr/>
          <a:lstStyle/>
          <a:p>
            <a:r>
              <a:rPr lang="de-DE"/>
              <a:t>Instagram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5C7F3-91E0-12D8-7C2C-0FE28B958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7" y="1850571"/>
            <a:ext cx="6611205" cy="3898353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de-DE" sz="1050" b="1"/>
              <a:t>	</a:t>
            </a:r>
            <a:r>
              <a:rPr lang="de-DE" sz="1050"/>
              <a:t>Medizinische und offene Daten kombinieren für bessere Forschung – zum Beispiel zum Thema Post-COVID? </a:t>
            </a:r>
          </a:p>
          <a:p>
            <a:pPr>
              <a:lnSpc>
                <a:spcPct val="150000"/>
              </a:lnSpc>
              <a:buNone/>
            </a:pPr>
            <a:r>
              <a:rPr lang="de-DE" sz="1050"/>
              <a:t>🔍 	Die Corona-Pandemie hat wertvolle Daten hinterlassen – aber wie können sie sinnvoll für die medizinische Forschung und Versorgung genutzt werden? </a:t>
            </a:r>
          </a:p>
          <a:p>
            <a:pPr>
              <a:lnSpc>
                <a:spcPct val="150000"/>
              </a:lnSpc>
              <a:buNone/>
            </a:pPr>
            <a:r>
              <a:rPr lang="de-DE" sz="1050"/>
              <a:t>🚀 	Die @Technologiestiftung Berlin hat gemeinsam mit dem @Berlin Institute </a:t>
            </a:r>
            <a:r>
              <a:rPr lang="de-DE" sz="1050" err="1"/>
              <a:t>of</a:t>
            </a:r>
            <a:r>
              <a:rPr lang="de-DE" sz="1050"/>
              <a:t> Health der Charité im Rahmen der Dateninstitut-Challenge des @BMI ein offenes Post-Covid-Datenmodell entwickelt. Es ermöglicht das Durchsuchen und Verschneiden verschiedenster Datensätze – und steht für interessierte Forschende jetzt bereit! </a:t>
            </a:r>
          </a:p>
          <a:p>
            <a:pPr>
              <a:lnSpc>
                <a:spcPct val="150000"/>
              </a:lnSpc>
              <a:buNone/>
            </a:pPr>
            <a:r>
              <a:rPr lang="de-DE" sz="1050"/>
              <a:t>	Neugierig? Jetzt testen! </a:t>
            </a:r>
            <a:r>
              <a:rPr lang="de-DE" sz="1050">
                <a:solidFill>
                  <a:schemeClr val="accent6"/>
                </a:solidFill>
              </a:rPr>
              <a:t>Link in Bio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050"/>
              <a:t>#OpenData #</a:t>
            </a:r>
            <a:r>
              <a:rPr lang="de-DE" sz="1050" err="1"/>
              <a:t>PostCovid</a:t>
            </a:r>
            <a:r>
              <a:rPr lang="de-DE" sz="1050"/>
              <a:t> #</a:t>
            </a:r>
            <a:r>
              <a:rPr lang="de-DE" sz="1050" err="1"/>
              <a:t>TechForGood</a:t>
            </a:r>
            <a:r>
              <a:rPr lang="de-DE" sz="1050"/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de-DE" sz="1050">
              <a:latin typeface="ClanPro-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de-DE" sz="1050">
              <a:latin typeface="ClanPro-Book" panose="020B0604020101020102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C1102B5-BF9F-95FC-9F6E-9051B9AC30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01440" y="7890335"/>
            <a:ext cx="6336000" cy="528637"/>
          </a:xfrm>
        </p:spPr>
        <p:txBody>
          <a:bodyPr/>
          <a:lstStyle/>
          <a:p>
            <a:pPr lvl="3" indent="-252000"/>
            <a:endParaRPr lang="de-DE"/>
          </a:p>
          <a:p>
            <a:pPr lvl="3" indent="-252000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0BCB5F9-4516-F330-E434-E5049BE934A5}"/>
              </a:ext>
            </a:extLst>
          </p:cNvPr>
          <p:cNvSpPr txBox="1"/>
          <p:nvPr/>
        </p:nvSpPr>
        <p:spPr>
          <a:xfrm>
            <a:off x="8052021" y="5592823"/>
            <a:ext cx="3807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>
                <a:latin typeface="ClanPro-Book" panose="020B0604020101020102" pitchFamily="34" charset="77"/>
              </a:rPr>
              <a:t>Alt Text: </a:t>
            </a:r>
            <a:br>
              <a:rPr lang="de-DE" sz="1000">
                <a:latin typeface="ClanPro-Book" panose="020B0604020101020102" pitchFamily="34" charset="77"/>
              </a:rPr>
            </a:br>
            <a:r>
              <a:rPr lang="de-DE" sz="1000">
                <a:latin typeface="ClanPro-Book" panose="020B0604020101020102" pitchFamily="34" charset="77"/>
              </a:rPr>
              <a:t>Eine Grafik, die verschiedene Symbole enthält. Der Text in einem Kasten lautet: Technologiestiftung Berlin. Post-Covid-Datenmodell: Was steckt dahinter?</a:t>
            </a:r>
          </a:p>
        </p:txBody>
      </p:sp>
      <p:pic>
        <p:nvPicPr>
          <p:cNvPr id="11" name="Grafik 1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4D89823-E36A-E4AD-B2AC-5EA29C2C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021" y="659958"/>
            <a:ext cx="3807210" cy="47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8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5EBB3-6A68-6B92-B1E4-95F44529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8EA217C-4A65-54B9-16DE-B10879F78439}"/>
              </a:ext>
            </a:extLst>
          </p:cNvPr>
          <p:cNvSpPr/>
          <p:nvPr/>
        </p:nvSpPr>
        <p:spPr>
          <a:xfrm>
            <a:off x="695325" y="692150"/>
            <a:ext cx="7109732" cy="54737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771DC11-7A54-37B0-0CE8-7DFEC355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109076"/>
            <a:ext cx="6335712" cy="487313"/>
          </a:xfrm>
        </p:spPr>
        <p:txBody>
          <a:bodyPr/>
          <a:lstStyle/>
          <a:p>
            <a:r>
              <a:rPr lang="de-DE" err="1"/>
              <a:t>Bluesky</a:t>
            </a:r>
            <a:r>
              <a:rPr lang="de-DE"/>
              <a:t> | Mastodon | X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ADCE1E-132F-4322-3D28-BDFD4A154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7" y="1850571"/>
            <a:ext cx="6611205" cy="38983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sz="1050"/>
              <a:t>Medizinische + offenen Daten = neue Erkenntnisse für die Post-Covid-Forschung? Jetzt testen mit dem Datenmodell der @Technologiestiftung Berlin und @Charité, gefördert von @BMI: </a:t>
            </a:r>
            <a:r>
              <a:rPr lang="de-DE" sz="1050" b="1">
                <a:solidFill>
                  <a:schemeClr val="accent6"/>
                </a:solidFill>
              </a:rPr>
              <a:t>(Link einfügen)</a:t>
            </a:r>
            <a:r>
              <a:rPr lang="de-DE" sz="1050"/>
              <a:t> #OpenData #</a:t>
            </a:r>
            <a:r>
              <a:rPr lang="de-DE" sz="1050" err="1"/>
              <a:t>PostCovid</a:t>
            </a:r>
            <a:r>
              <a:rPr lang="de-DE" sz="1050"/>
              <a:t> #</a:t>
            </a:r>
            <a:r>
              <a:rPr lang="de-DE" sz="1050" err="1"/>
              <a:t>TechForGood</a:t>
            </a:r>
            <a:r>
              <a:rPr lang="de-DE" sz="1050"/>
              <a:t> 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de-DE" sz="1400">
                <a:latin typeface="ClanPro-Book" panose="020B0604020101020102" pitchFamily="34" charset="0"/>
              </a:rPr>
            </a:br>
            <a:br>
              <a:rPr lang="de-DE" sz="1400">
                <a:latin typeface="ClanPro-Book" panose="020B0604020101020102" pitchFamily="34" charset="0"/>
              </a:rPr>
            </a:br>
            <a:endParaRPr lang="de-DE" sz="1400">
              <a:latin typeface="ClanPro-Book" panose="020B0604020101020102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B6ADF14-0E4E-A170-5336-E2C07A4BE8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3" indent="-252000"/>
            <a:endParaRPr lang="de-DE"/>
          </a:p>
          <a:p>
            <a:pPr lvl="3" indent="-252000"/>
            <a:endParaRPr lang="de-DE"/>
          </a:p>
        </p:txBody>
      </p:sp>
      <p:pic>
        <p:nvPicPr>
          <p:cNvPr id="2" name="Grafik 1" descr="Ein Bild, das Text, Schrift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0A9C755D-46B4-051C-4743-105DF8CF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02" y="2666206"/>
            <a:ext cx="5017273" cy="28222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79620ED-BC8F-99B9-9377-CA323F68CEAE}"/>
              </a:ext>
            </a:extLst>
          </p:cNvPr>
          <p:cNvSpPr txBox="1"/>
          <p:nvPr/>
        </p:nvSpPr>
        <p:spPr>
          <a:xfrm>
            <a:off x="8761663" y="560671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latin typeface="ClanPro-Book"/>
              </a:rPr>
              <a:t>Alt Text: ​</a:t>
            </a:r>
            <a:br>
              <a:rPr lang="de-DE" sz="1000">
                <a:latin typeface="ClanPro-Book"/>
              </a:rPr>
            </a:br>
            <a:r>
              <a:rPr lang="de-DE" sz="1000">
                <a:latin typeface="ClanPro-Book"/>
              </a:rPr>
              <a:t>Grafik mit der Aufschrift: Post-Covid-Datenmodell. Rechts daneben steht: Was steckt dahinter? Das Post-Covid-Datenmodell testen und Feedback geben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61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529A6-5021-307C-7302-3B04C067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38009F6-CE48-EF91-C3BD-7C9310C3DE49}"/>
              </a:ext>
            </a:extLst>
          </p:cNvPr>
          <p:cNvSpPr/>
          <p:nvPr/>
        </p:nvSpPr>
        <p:spPr>
          <a:xfrm>
            <a:off x="695325" y="692150"/>
            <a:ext cx="7109732" cy="54737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3E25E7-B7CB-C93F-AE31-F0B5328A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109076"/>
            <a:ext cx="6335712" cy="487313"/>
          </a:xfrm>
        </p:spPr>
        <p:txBody>
          <a:bodyPr/>
          <a:lstStyle/>
          <a:p>
            <a:r>
              <a:rPr lang="de-DE"/>
              <a:t>Newsletter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09794E-7327-B257-E421-144C0385E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687" y="1850571"/>
            <a:ext cx="6611205" cy="38983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sz="1050"/>
              <a:t>Offene mit medizinischen Daten verschneiden und zu neuen Erkenntnissen gelangen – zum Beispiel beim Thema Post-COVID? Das lässt sich jetzt testen mit dem Datenmodell der Technologiestiftung Berlin in Zusammenarbeit mit dem Berlin Institute </a:t>
            </a:r>
            <a:r>
              <a:rPr lang="de-DE" sz="1050" err="1"/>
              <a:t>of</a:t>
            </a:r>
            <a:r>
              <a:rPr lang="de-DE" sz="1050"/>
              <a:t> Health der Charité. Die Web-Applikation steht für interessierte Forschende bereit via: </a:t>
            </a:r>
            <a:br>
              <a:rPr lang="de-DE" sz="1400">
                <a:latin typeface="ClanPro-Book" panose="020B0604020101020102" pitchFamily="34" charset="0"/>
              </a:rPr>
            </a:br>
            <a:endParaRPr lang="de-DE" sz="1400">
              <a:latin typeface="ClanPro-Book" panose="020B0604020101020102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E1E94E6-8DD8-A975-43D9-DF7CFAF7F5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3" indent="-252000"/>
            <a:endParaRPr lang="de-DE"/>
          </a:p>
          <a:p>
            <a:pPr lvl="3" indent="-25200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218450"/>
      </p:ext>
    </p:extLst>
  </p:cSld>
  <p:clrMapOvr>
    <a:masterClrMapping/>
  </p:clrMapOvr>
</p:sld>
</file>

<file path=ppt/theme/theme1.xml><?xml version="1.0" encoding="utf-8"?>
<a:theme xmlns:a="http://schemas.openxmlformats.org/drawingml/2006/main" name="Trennerfolien">
  <a:themeElements>
    <a:clrScheme name="TSB">
      <a:dk1>
        <a:srgbClr val="393938"/>
      </a:dk1>
      <a:lt1>
        <a:srgbClr val="FFFFFF"/>
      </a:lt1>
      <a:dk2>
        <a:srgbClr val="1E3690"/>
      </a:dk2>
      <a:lt2>
        <a:srgbClr val="FFFFFF"/>
      </a:lt2>
      <a:accent1>
        <a:srgbClr val="A4DAF7"/>
      </a:accent1>
      <a:accent2>
        <a:srgbClr val="70C9F3"/>
      </a:accent2>
      <a:accent3>
        <a:srgbClr val="61B7E7"/>
      </a:accent3>
      <a:accent4>
        <a:srgbClr val="2F92CF"/>
      </a:accent4>
      <a:accent5>
        <a:srgbClr val="3A5BA5"/>
      </a:accent5>
      <a:accent6>
        <a:srgbClr val="E32433"/>
      </a:accent6>
      <a:hlink>
        <a:srgbClr val="1E3690"/>
      </a:hlink>
      <a:folHlink>
        <a:srgbClr val="3A5B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1" id="{95F4813B-59DF-1D4E-AC8F-A13A009FA28B}" vid="{27688F01-E3F7-7F42-9035-6E507510A532}"/>
    </a:ext>
  </a:extLst>
</a:theme>
</file>

<file path=ppt/theme/theme2.xml><?xml version="1.0" encoding="utf-8"?>
<a:theme xmlns:a="http://schemas.openxmlformats.org/drawingml/2006/main" name="Inhaltsfolien">
  <a:themeElements>
    <a:clrScheme name="TSB">
      <a:dk1>
        <a:srgbClr val="393938"/>
      </a:dk1>
      <a:lt1>
        <a:srgbClr val="FFFFFF"/>
      </a:lt1>
      <a:dk2>
        <a:srgbClr val="1E3690"/>
      </a:dk2>
      <a:lt2>
        <a:srgbClr val="FFFFFF"/>
      </a:lt2>
      <a:accent1>
        <a:srgbClr val="A4DAF7"/>
      </a:accent1>
      <a:accent2>
        <a:srgbClr val="70C9F3"/>
      </a:accent2>
      <a:accent3>
        <a:srgbClr val="61B7E7"/>
      </a:accent3>
      <a:accent4>
        <a:srgbClr val="2F92CF"/>
      </a:accent4>
      <a:accent5>
        <a:srgbClr val="3A5BA5"/>
      </a:accent5>
      <a:accent6>
        <a:srgbClr val="E32433"/>
      </a:accent6>
      <a:hlink>
        <a:srgbClr val="1E3690"/>
      </a:hlink>
      <a:folHlink>
        <a:srgbClr val="3A5BA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1" id="{95F4813B-59DF-1D4E-AC8F-A13A009FA28B}" vid="{1F2AEF02-FBAC-6345-BCFC-DC8E3416BBBF}"/>
    </a:ext>
  </a:extLst>
</a:theme>
</file>

<file path=ppt/theme/theme3.xml><?xml version="1.0" encoding="utf-8"?>
<a:theme xmlns:a="http://schemas.openxmlformats.org/drawingml/2006/main" name="Fazit">
  <a:themeElements>
    <a:clrScheme name="TSB">
      <a:dk1>
        <a:srgbClr val="393938"/>
      </a:dk1>
      <a:lt1>
        <a:srgbClr val="FFFFFF"/>
      </a:lt1>
      <a:dk2>
        <a:srgbClr val="1E3690"/>
      </a:dk2>
      <a:lt2>
        <a:srgbClr val="FFFFFF"/>
      </a:lt2>
      <a:accent1>
        <a:srgbClr val="A4DAF7"/>
      </a:accent1>
      <a:accent2>
        <a:srgbClr val="70C9F3"/>
      </a:accent2>
      <a:accent3>
        <a:srgbClr val="61B7E7"/>
      </a:accent3>
      <a:accent4>
        <a:srgbClr val="2F92CF"/>
      </a:accent4>
      <a:accent5>
        <a:srgbClr val="3A5BA5"/>
      </a:accent5>
      <a:accent6>
        <a:srgbClr val="E32433"/>
      </a:accent6>
      <a:hlink>
        <a:srgbClr val="1E3690"/>
      </a:hlink>
      <a:folHlink>
        <a:srgbClr val="3A5BA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1" id="{95F4813B-59DF-1D4E-AC8F-A13A009FA28B}" vid="{24006714-C2B0-D342-BB83-006BCBF7CBA1}"/>
    </a:ext>
  </a:extLst>
</a:theme>
</file>

<file path=ppt/theme/theme4.xml><?xml version="1.0" encoding="utf-8"?>
<a:theme xmlns:a="http://schemas.openxmlformats.org/drawingml/2006/main" name="Sonderfolien">
  <a:themeElements>
    <a:clrScheme name="TSB">
      <a:dk1>
        <a:srgbClr val="393938"/>
      </a:dk1>
      <a:lt1>
        <a:srgbClr val="FFFFFF"/>
      </a:lt1>
      <a:dk2>
        <a:srgbClr val="1E3690"/>
      </a:dk2>
      <a:lt2>
        <a:srgbClr val="FFFFFF"/>
      </a:lt2>
      <a:accent1>
        <a:srgbClr val="A4DAF7"/>
      </a:accent1>
      <a:accent2>
        <a:srgbClr val="70C9F3"/>
      </a:accent2>
      <a:accent3>
        <a:srgbClr val="61B7E7"/>
      </a:accent3>
      <a:accent4>
        <a:srgbClr val="2F92CF"/>
      </a:accent4>
      <a:accent5>
        <a:srgbClr val="3A5BA5"/>
      </a:accent5>
      <a:accent6>
        <a:srgbClr val="E32433"/>
      </a:accent6>
      <a:hlink>
        <a:srgbClr val="1E3690"/>
      </a:hlink>
      <a:folHlink>
        <a:srgbClr val="3A5B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1" id="{95F4813B-59DF-1D4E-AC8F-A13A009FA28B}" vid="{232DFAA8-AA92-8048-9BE1-ADD0BAE70BB5}"/>
    </a:ext>
  </a:extLst>
</a:theme>
</file>

<file path=ppt/theme/theme5.xml><?xml version="1.0" encoding="utf-8"?>
<a:theme xmlns:a="http://schemas.openxmlformats.org/drawingml/2006/main" name="Abschlussfolie">
  <a:themeElements>
    <a:clrScheme name="TSB">
      <a:dk1>
        <a:srgbClr val="393938"/>
      </a:dk1>
      <a:lt1>
        <a:srgbClr val="FFFFFF"/>
      </a:lt1>
      <a:dk2>
        <a:srgbClr val="1E3690"/>
      </a:dk2>
      <a:lt2>
        <a:srgbClr val="FFFFFF"/>
      </a:lt2>
      <a:accent1>
        <a:srgbClr val="A4DAF7"/>
      </a:accent1>
      <a:accent2>
        <a:srgbClr val="70C9F3"/>
      </a:accent2>
      <a:accent3>
        <a:srgbClr val="61B7E7"/>
      </a:accent3>
      <a:accent4>
        <a:srgbClr val="2F92CF"/>
      </a:accent4>
      <a:accent5>
        <a:srgbClr val="3A5BA5"/>
      </a:accent5>
      <a:accent6>
        <a:srgbClr val="E32433"/>
      </a:accent6>
      <a:hlink>
        <a:srgbClr val="1E3690"/>
      </a:hlink>
      <a:folHlink>
        <a:srgbClr val="3A5B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1" id="{95F4813B-59DF-1D4E-AC8F-A13A009FA28B}" vid="{2F505516-DA7C-A04A-8CCB-D55D13948066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B908D8A49269E44943D205B2417B334" ma:contentTypeVersion="19" ma:contentTypeDescription="Ein neues Dokument erstellen." ma:contentTypeScope="" ma:versionID="bbb7b06252769992ef9660fdb3a5e94f">
  <xsd:schema xmlns:xsd="http://www.w3.org/2001/XMLSchema" xmlns:xs="http://www.w3.org/2001/XMLSchema" xmlns:p="http://schemas.microsoft.com/office/2006/metadata/properties" xmlns:ns2="5e3af87a-673a-4b73-8711-3184f3af0d7a" xmlns:ns3="c9d1b046-befd-44ce-898c-541d3e5dce08" targetNamespace="http://schemas.microsoft.com/office/2006/metadata/properties" ma:root="true" ma:fieldsID="9a53b91b9f6f0911e58ba4f1bd0ec8f2" ns2:_="" ns3:_="">
    <xsd:import namespace="5e3af87a-673a-4b73-8711-3184f3af0d7a"/>
    <xsd:import namespace="c9d1b046-befd-44ce-898c-541d3e5dc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3af87a-673a-4b73-8711-3184f3af0d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Bildmarkierungen" ma:readOnly="false" ma:fieldId="{5cf76f15-5ced-4ddc-b409-7134ff3c332f}" ma:taxonomyMulti="true" ma:sspId="8fd586a1-a3bf-4163-adf8-3f901349ee2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d1b046-befd-44ce-898c-541d3e5dce0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e5a56c0e-ac24-4065-b935-4885b828771a}" ma:internalName="TaxCatchAll" ma:showField="CatchAllData" ma:web="c9d1b046-befd-44ce-898c-541d3e5dce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9d1b046-befd-44ce-898c-541d3e5dce08" xsi:nil="true"/>
    <lcf76f155ced4ddcb4097134ff3c332f xmlns="5e3af87a-673a-4b73-8711-3184f3af0d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48F469A-8C46-4DC2-85AD-2C2B00B419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AC9021-E908-4E2A-97D0-8AE95FA27FB7}"/>
</file>

<file path=customXml/itemProps3.xml><?xml version="1.0" encoding="utf-8"?>
<ds:datastoreItem xmlns:ds="http://schemas.openxmlformats.org/officeDocument/2006/customXml" ds:itemID="{955FBA10-ED98-4DB2-B1D5-33101A499970}">
  <ds:schemaRefs>
    <ds:schemaRef ds:uri="http://schemas.microsoft.com/office/infopath/2007/PartnerControls"/>
    <ds:schemaRef ds:uri="http://purl.org/dc/terms/"/>
    <ds:schemaRef ds:uri="http://purl.org/dc/elements/1.1/"/>
    <ds:schemaRef ds:uri="ef92db24-8319-4f00-bbf8-4f379ec344b9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62df5a44-6a74-4a22-bc32-cb2f32de059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Trennerfolien</Template>
  <TotalTime>0</TotalTime>
  <Words>679</Words>
  <Application>Microsoft Macintosh PowerPoint</Application>
  <PresentationFormat>Breitbild</PresentationFormat>
  <Paragraphs>53</Paragraphs>
  <Slides>10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10</vt:i4>
      </vt:variant>
    </vt:vector>
  </HeadingPairs>
  <TitlesOfParts>
    <vt:vector size="21" baseType="lpstr">
      <vt:lpstr>-apple-system</vt:lpstr>
      <vt:lpstr>Aptos</vt:lpstr>
      <vt:lpstr>Arial</vt:lpstr>
      <vt:lpstr>ClanPro-Bold</vt:lpstr>
      <vt:lpstr>ClanPro-BoldItalic</vt:lpstr>
      <vt:lpstr>ClanPro-Book</vt:lpstr>
      <vt:lpstr>Trennerfolien</vt:lpstr>
      <vt:lpstr>Inhaltsfolien</vt:lpstr>
      <vt:lpstr>Fazit</vt:lpstr>
      <vt:lpstr>Sonderfolien</vt:lpstr>
      <vt:lpstr>Abschlussfolie</vt:lpstr>
      <vt:lpstr>Post-Covid-Datenmodell: Für offene Daten in der Medizin</vt:lpstr>
      <vt:lpstr>Hier finden sich Vorschläge für die Online-Kommunikation rund ums Post-Covid-Datenmodell (PCDM).   </vt:lpstr>
      <vt:lpstr>1/3: Was ist das PCDM?</vt:lpstr>
      <vt:lpstr>2/3: Wie funktioniert das PCDM?</vt:lpstr>
      <vt:lpstr>3/3: Wer steckt hinter dem PCDM?</vt:lpstr>
      <vt:lpstr>LinkedIn</vt:lpstr>
      <vt:lpstr>Instagram</vt:lpstr>
      <vt:lpstr>Bluesky | Mastodon | X</vt:lpstr>
      <vt:lpstr>Newsletter</vt:lpstr>
      <vt:lpstr>Fragen? Fragen!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Marie Liebscher</dc:creator>
  <cp:lastModifiedBy>Pauline Boos</cp:lastModifiedBy>
  <cp:revision>2</cp:revision>
  <dcterms:created xsi:type="dcterms:W3CDTF">2025-01-17T09:15:15Z</dcterms:created>
  <dcterms:modified xsi:type="dcterms:W3CDTF">2025-04-04T09:16:49Z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0x010100FB908D8A49269E44943D205B2417B334</vt:lpwstr>
  </property>
</Properties>
</file>